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347" r:id="rId3"/>
    <p:sldId id="348" r:id="rId4"/>
    <p:sldId id="349" r:id="rId5"/>
    <p:sldId id="351" r:id="rId6"/>
    <p:sldId id="352" r:id="rId7"/>
    <p:sldId id="350" r:id="rId8"/>
    <p:sldId id="335" r:id="rId9"/>
    <p:sldId id="336" r:id="rId10"/>
    <p:sldId id="337" r:id="rId11"/>
    <p:sldId id="340" r:id="rId12"/>
    <p:sldId id="341" r:id="rId13"/>
    <p:sldId id="342" r:id="rId14"/>
    <p:sldId id="343" r:id="rId15"/>
    <p:sldId id="344" r:id="rId16"/>
    <p:sldId id="345" r:id="rId17"/>
    <p:sldId id="346" r:id="rId18"/>
    <p:sldId id="324" r:id="rId19"/>
    <p:sldId id="326" r:id="rId20"/>
    <p:sldId id="334" r:id="rId21"/>
    <p:sldId id="333" r:id="rId22"/>
    <p:sldId id="315" r:id="rId23"/>
    <p:sldId id="313" r:id="rId24"/>
    <p:sldId id="328" r:id="rId25"/>
    <p:sldId id="268" r:id="rId26"/>
    <p:sldId id="269" r:id="rId27"/>
    <p:sldId id="270" r:id="rId28"/>
    <p:sldId id="271" r:id="rId29"/>
    <p:sldId id="272" r:id="rId30"/>
    <p:sldId id="273" r:id="rId31"/>
    <p:sldId id="274" r:id="rId32"/>
    <p:sldId id="327" r:id="rId33"/>
    <p:sldId id="277" r:id="rId34"/>
    <p:sldId id="278" r:id="rId35"/>
    <p:sldId id="279" r:id="rId36"/>
    <p:sldId id="280" r:id="rId37"/>
    <p:sldId id="281" r:id="rId38"/>
    <p:sldId id="282" r:id="rId39"/>
    <p:sldId id="283" r:id="rId40"/>
    <p:sldId id="284" r:id="rId41"/>
    <p:sldId id="285" r:id="rId42"/>
    <p:sldId id="286" r:id="rId43"/>
    <p:sldId id="296" r:id="rId44"/>
    <p:sldId id="353" r:id="rId45"/>
    <p:sldId id="297" r:id="rId46"/>
    <p:sldId id="298" r:id="rId47"/>
    <p:sldId id="299" r:id="rId4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60" autoAdjust="0"/>
  </p:normalViewPr>
  <p:slideViewPr>
    <p:cSldViewPr>
      <p:cViewPr varScale="1">
        <p:scale>
          <a:sx n="84" d="100"/>
          <a:sy n="84" d="100"/>
        </p:scale>
        <p:origin x="1426" y="72"/>
      </p:cViewPr>
      <p:guideLst>
        <p:guide orient="horz" pos="2160"/>
        <p:guide pos="2880"/>
      </p:guideLst>
    </p:cSldViewPr>
  </p:slideViewPr>
  <p:outlineViewPr>
    <p:cViewPr>
      <p:scale>
        <a:sx n="33" d="100"/>
        <a:sy n="33" d="100"/>
      </p:scale>
      <p:origin x="0" y="-8347"/>
    </p:cViewPr>
  </p:outlineViewPr>
  <p:notesTextViewPr>
    <p:cViewPr>
      <p:scale>
        <a:sx n="100" d="100"/>
        <a:sy n="100" d="100"/>
      </p:scale>
      <p:origin x="0" y="0"/>
    </p:cViewPr>
  </p:notesTextViewPr>
  <p:sorterViewPr>
    <p:cViewPr varScale="1">
      <p:scale>
        <a:sx n="1" d="1"/>
        <a:sy n="1" d="1"/>
      </p:scale>
      <p:origin x="0" y="-7560"/>
    </p:cViewPr>
  </p:sorterViewPr>
  <p:notesViewPr>
    <p:cSldViewPr>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83EE6-ACF6-4876-A4C8-E925B5DC5172}" type="datetimeFigureOut">
              <a:rPr kumimoji="1" lang="ja-JP" altLang="en-US" smtClean="0"/>
              <a:pPr/>
              <a:t>2016/9/24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3C76A-6C43-4577-85E1-0DB7DEDCE36D}" type="slidenum">
              <a:rPr kumimoji="1" lang="ja-JP" altLang="en-US" smtClean="0"/>
              <a:pPr/>
              <a:t>‹#›</a:t>
            </a:fld>
            <a:endParaRPr kumimoji="1" lang="ja-JP" altLang="en-US"/>
          </a:p>
        </p:txBody>
      </p:sp>
    </p:spTree>
    <p:extLst>
      <p:ext uri="{BB962C8B-B14F-4D97-AF65-F5344CB8AC3E}">
        <p14:creationId xmlns:p14="http://schemas.microsoft.com/office/powerpoint/2010/main" val="813870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13</a:t>
            </a:fld>
            <a:endParaRPr kumimoji="1" lang="ja-JP" altLang="en-US"/>
          </a:p>
        </p:txBody>
      </p:sp>
    </p:spTree>
    <p:extLst>
      <p:ext uri="{BB962C8B-B14F-4D97-AF65-F5344CB8AC3E}">
        <p14:creationId xmlns:p14="http://schemas.microsoft.com/office/powerpoint/2010/main" val="891415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15</a:t>
            </a:fld>
            <a:endParaRPr kumimoji="1" lang="ja-JP" altLang="en-US"/>
          </a:p>
        </p:txBody>
      </p:sp>
    </p:spTree>
    <p:extLst>
      <p:ext uri="{BB962C8B-B14F-4D97-AF65-F5344CB8AC3E}">
        <p14:creationId xmlns:p14="http://schemas.microsoft.com/office/powerpoint/2010/main" val="309310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16</a:t>
            </a:fld>
            <a:endParaRPr kumimoji="1" lang="ja-JP" altLang="en-US"/>
          </a:p>
        </p:txBody>
      </p:sp>
    </p:spTree>
    <p:extLst>
      <p:ext uri="{BB962C8B-B14F-4D97-AF65-F5344CB8AC3E}">
        <p14:creationId xmlns:p14="http://schemas.microsoft.com/office/powerpoint/2010/main" val="86479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18</a:t>
            </a:fld>
            <a:endParaRPr kumimoji="1" lang="ja-JP" altLang="en-US"/>
          </a:p>
        </p:txBody>
      </p:sp>
    </p:spTree>
    <p:extLst>
      <p:ext uri="{BB962C8B-B14F-4D97-AF65-F5344CB8AC3E}">
        <p14:creationId xmlns:p14="http://schemas.microsoft.com/office/powerpoint/2010/main" val="409848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19</a:t>
            </a:fld>
            <a:endParaRPr kumimoji="1" lang="ja-JP" altLang="en-US"/>
          </a:p>
        </p:txBody>
      </p:sp>
    </p:spTree>
    <p:extLst>
      <p:ext uri="{BB962C8B-B14F-4D97-AF65-F5344CB8AC3E}">
        <p14:creationId xmlns:p14="http://schemas.microsoft.com/office/powerpoint/2010/main" val="314772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22</a:t>
            </a:fld>
            <a:endParaRPr kumimoji="1" lang="ja-JP" altLang="en-US"/>
          </a:p>
        </p:txBody>
      </p:sp>
    </p:spTree>
    <p:extLst>
      <p:ext uri="{BB962C8B-B14F-4D97-AF65-F5344CB8AC3E}">
        <p14:creationId xmlns:p14="http://schemas.microsoft.com/office/powerpoint/2010/main" val="218584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23</a:t>
            </a:fld>
            <a:endParaRPr kumimoji="1" lang="ja-JP" altLang="en-US"/>
          </a:p>
        </p:txBody>
      </p:sp>
    </p:spTree>
    <p:extLst>
      <p:ext uri="{BB962C8B-B14F-4D97-AF65-F5344CB8AC3E}">
        <p14:creationId xmlns:p14="http://schemas.microsoft.com/office/powerpoint/2010/main" val="225505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25</a:t>
            </a:fld>
            <a:endParaRPr kumimoji="1" lang="ja-JP" altLang="en-US"/>
          </a:p>
        </p:txBody>
      </p:sp>
    </p:spTree>
    <p:extLst>
      <p:ext uri="{BB962C8B-B14F-4D97-AF65-F5344CB8AC3E}">
        <p14:creationId xmlns:p14="http://schemas.microsoft.com/office/powerpoint/2010/main" val="382124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26</a:t>
            </a:fld>
            <a:endParaRPr kumimoji="1" lang="ja-JP" altLang="en-US"/>
          </a:p>
        </p:txBody>
      </p:sp>
    </p:spTree>
    <p:extLst>
      <p:ext uri="{BB962C8B-B14F-4D97-AF65-F5344CB8AC3E}">
        <p14:creationId xmlns:p14="http://schemas.microsoft.com/office/powerpoint/2010/main" val="3655912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27</a:t>
            </a:fld>
            <a:endParaRPr kumimoji="1" lang="ja-JP" altLang="en-US"/>
          </a:p>
        </p:txBody>
      </p:sp>
    </p:spTree>
    <p:extLst>
      <p:ext uri="{BB962C8B-B14F-4D97-AF65-F5344CB8AC3E}">
        <p14:creationId xmlns:p14="http://schemas.microsoft.com/office/powerpoint/2010/main" val="420244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a:t>
            </a:fld>
            <a:endParaRPr kumimoji="1" lang="ja-JP" altLang="en-US"/>
          </a:p>
        </p:txBody>
      </p:sp>
    </p:spTree>
    <p:extLst>
      <p:ext uri="{BB962C8B-B14F-4D97-AF65-F5344CB8AC3E}">
        <p14:creationId xmlns:p14="http://schemas.microsoft.com/office/powerpoint/2010/main" val="3627462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28</a:t>
            </a:fld>
            <a:endParaRPr kumimoji="1" lang="ja-JP" altLang="en-US"/>
          </a:p>
        </p:txBody>
      </p:sp>
    </p:spTree>
    <p:extLst>
      <p:ext uri="{BB962C8B-B14F-4D97-AF65-F5344CB8AC3E}">
        <p14:creationId xmlns:p14="http://schemas.microsoft.com/office/powerpoint/2010/main" val="88340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29</a:t>
            </a:fld>
            <a:endParaRPr kumimoji="1" lang="ja-JP" altLang="en-US"/>
          </a:p>
        </p:txBody>
      </p:sp>
    </p:spTree>
    <p:extLst>
      <p:ext uri="{BB962C8B-B14F-4D97-AF65-F5344CB8AC3E}">
        <p14:creationId xmlns:p14="http://schemas.microsoft.com/office/powerpoint/2010/main" val="4235262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30</a:t>
            </a:fld>
            <a:endParaRPr kumimoji="1" lang="ja-JP" altLang="en-US"/>
          </a:p>
        </p:txBody>
      </p:sp>
    </p:spTree>
    <p:extLst>
      <p:ext uri="{BB962C8B-B14F-4D97-AF65-F5344CB8AC3E}">
        <p14:creationId xmlns:p14="http://schemas.microsoft.com/office/powerpoint/2010/main" val="2836514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31</a:t>
            </a:fld>
            <a:endParaRPr kumimoji="1" lang="ja-JP" altLang="en-US"/>
          </a:p>
        </p:txBody>
      </p:sp>
    </p:spTree>
    <p:extLst>
      <p:ext uri="{BB962C8B-B14F-4D97-AF65-F5344CB8AC3E}">
        <p14:creationId xmlns:p14="http://schemas.microsoft.com/office/powerpoint/2010/main" val="2686442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32</a:t>
            </a:fld>
            <a:endParaRPr kumimoji="1" lang="ja-JP" altLang="en-US"/>
          </a:p>
        </p:txBody>
      </p:sp>
    </p:spTree>
    <p:extLst>
      <p:ext uri="{BB962C8B-B14F-4D97-AF65-F5344CB8AC3E}">
        <p14:creationId xmlns:p14="http://schemas.microsoft.com/office/powerpoint/2010/main" val="3503504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33</a:t>
            </a:fld>
            <a:endParaRPr kumimoji="1" lang="ja-JP" altLang="en-US"/>
          </a:p>
        </p:txBody>
      </p:sp>
    </p:spTree>
    <p:extLst>
      <p:ext uri="{BB962C8B-B14F-4D97-AF65-F5344CB8AC3E}">
        <p14:creationId xmlns:p14="http://schemas.microsoft.com/office/powerpoint/2010/main" val="225853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34</a:t>
            </a:fld>
            <a:endParaRPr kumimoji="1" lang="ja-JP" altLang="en-US"/>
          </a:p>
        </p:txBody>
      </p:sp>
    </p:spTree>
    <p:extLst>
      <p:ext uri="{BB962C8B-B14F-4D97-AF65-F5344CB8AC3E}">
        <p14:creationId xmlns:p14="http://schemas.microsoft.com/office/powerpoint/2010/main" val="1155925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35</a:t>
            </a:fld>
            <a:endParaRPr kumimoji="1" lang="ja-JP" altLang="en-US"/>
          </a:p>
        </p:txBody>
      </p:sp>
    </p:spTree>
    <p:extLst>
      <p:ext uri="{BB962C8B-B14F-4D97-AF65-F5344CB8AC3E}">
        <p14:creationId xmlns:p14="http://schemas.microsoft.com/office/powerpoint/2010/main" val="4098921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36</a:t>
            </a:fld>
            <a:endParaRPr kumimoji="1" lang="ja-JP" altLang="en-US"/>
          </a:p>
        </p:txBody>
      </p:sp>
    </p:spTree>
    <p:extLst>
      <p:ext uri="{BB962C8B-B14F-4D97-AF65-F5344CB8AC3E}">
        <p14:creationId xmlns:p14="http://schemas.microsoft.com/office/powerpoint/2010/main" val="4172385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37</a:t>
            </a:fld>
            <a:endParaRPr kumimoji="1" lang="ja-JP" altLang="en-US"/>
          </a:p>
        </p:txBody>
      </p:sp>
    </p:spTree>
    <p:extLst>
      <p:ext uri="{BB962C8B-B14F-4D97-AF65-F5344CB8AC3E}">
        <p14:creationId xmlns:p14="http://schemas.microsoft.com/office/powerpoint/2010/main" val="130485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a:t>
            </a:fld>
            <a:endParaRPr kumimoji="1" lang="ja-JP" altLang="en-US"/>
          </a:p>
        </p:txBody>
      </p:sp>
    </p:spTree>
    <p:extLst>
      <p:ext uri="{BB962C8B-B14F-4D97-AF65-F5344CB8AC3E}">
        <p14:creationId xmlns:p14="http://schemas.microsoft.com/office/powerpoint/2010/main" val="3050009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38</a:t>
            </a:fld>
            <a:endParaRPr kumimoji="1" lang="ja-JP" altLang="en-US"/>
          </a:p>
        </p:txBody>
      </p:sp>
    </p:spTree>
    <p:extLst>
      <p:ext uri="{BB962C8B-B14F-4D97-AF65-F5344CB8AC3E}">
        <p14:creationId xmlns:p14="http://schemas.microsoft.com/office/powerpoint/2010/main" val="2895587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39</a:t>
            </a:fld>
            <a:endParaRPr kumimoji="1" lang="ja-JP" altLang="en-US"/>
          </a:p>
        </p:txBody>
      </p:sp>
    </p:spTree>
    <p:extLst>
      <p:ext uri="{BB962C8B-B14F-4D97-AF65-F5344CB8AC3E}">
        <p14:creationId xmlns:p14="http://schemas.microsoft.com/office/powerpoint/2010/main" val="1759162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40</a:t>
            </a:fld>
            <a:endParaRPr kumimoji="1" lang="ja-JP" altLang="en-US"/>
          </a:p>
        </p:txBody>
      </p:sp>
    </p:spTree>
    <p:extLst>
      <p:ext uri="{BB962C8B-B14F-4D97-AF65-F5344CB8AC3E}">
        <p14:creationId xmlns:p14="http://schemas.microsoft.com/office/powerpoint/2010/main" val="78775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41</a:t>
            </a:fld>
            <a:endParaRPr kumimoji="1" lang="ja-JP" altLang="en-US"/>
          </a:p>
        </p:txBody>
      </p:sp>
    </p:spTree>
    <p:extLst>
      <p:ext uri="{BB962C8B-B14F-4D97-AF65-F5344CB8AC3E}">
        <p14:creationId xmlns:p14="http://schemas.microsoft.com/office/powerpoint/2010/main" val="3504458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42</a:t>
            </a:fld>
            <a:endParaRPr kumimoji="1" lang="ja-JP" altLang="en-US"/>
          </a:p>
        </p:txBody>
      </p:sp>
    </p:spTree>
    <p:extLst>
      <p:ext uri="{BB962C8B-B14F-4D97-AF65-F5344CB8AC3E}">
        <p14:creationId xmlns:p14="http://schemas.microsoft.com/office/powerpoint/2010/main" val="2619556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43</a:t>
            </a:fld>
            <a:endParaRPr kumimoji="1" lang="ja-JP" altLang="en-US"/>
          </a:p>
        </p:txBody>
      </p:sp>
    </p:spTree>
    <p:extLst>
      <p:ext uri="{BB962C8B-B14F-4D97-AF65-F5344CB8AC3E}">
        <p14:creationId xmlns:p14="http://schemas.microsoft.com/office/powerpoint/2010/main" val="2890581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45</a:t>
            </a:fld>
            <a:endParaRPr kumimoji="1" lang="ja-JP" altLang="en-US"/>
          </a:p>
        </p:txBody>
      </p:sp>
    </p:spTree>
    <p:extLst>
      <p:ext uri="{BB962C8B-B14F-4D97-AF65-F5344CB8AC3E}">
        <p14:creationId xmlns:p14="http://schemas.microsoft.com/office/powerpoint/2010/main" val="3903041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46</a:t>
            </a:fld>
            <a:endParaRPr kumimoji="1" lang="ja-JP" altLang="en-US"/>
          </a:p>
        </p:txBody>
      </p:sp>
    </p:spTree>
    <p:extLst>
      <p:ext uri="{BB962C8B-B14F-4D97-AF65-F5344CB8AC3E}">
        <p14:creationId xmlns:p14="http://schemas.microsoft.com/office/powerpoint/2010/main" val="3039428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47</a:t>
            </a:fld>
            <a:endParaRPr kumimoji="1" lang="ja-JP" altLang="en-US"/>
          </a:p>
        </p:txBody>
      </p:sp>
    </p:spTree>
    <p:extLst>
      <p:ext uri="{BB962C8B-B14F-4D97-AF65-F5344CB8AC3E}">
        <p14:creationId xmlns:p14="http://schemas.microsoft.com/office/powerpoint/2010/main" val="27579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a:t>
            </a:fld>
            <a:endParaRPr kumimoji="1" lang="ja-JP" altLang="en-US"/>
          </a:p>
        </p:txBody>
      </p:sp>
    </p:spTree>
    <p:extLst>
      <p:ext uri="{BB962C8B-B14F-4D97-AF65-F5344CB8AC3E}">
        <p14:creationId xmlns:p14="http://schemas.microsoft.com/office/powerpoint/2010/main" val="193765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5</a:t>
            </a:fld>
            <a:endParaRPr kumimoji="1" lang="ja-JP" altLang="en-US"/>
          </a:p>
        </p:txBody>
      </p:sp>
    </p:spTree>
    <p:extLst>
      <p:ext uri="{BB962C8B-B14F-4D97-AF65-F5344CB8AC3E}">
        <p14:creationId xmlns:p14="http://schemas.microsoft.com/office/powerpoint/2010/main" val="179381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7</a:t>
            </a:fld>
            <a:endParaRPr kumimoji="1" lang="ja-JP" altLang="en-US"/>
          </a:p>
        </p:txBody>
      </p:sp>
    </p:spTree>
    <p:extLst>
      <p:ext uri="{BB962C8B-B14F-4D97-AF65-F5344CB8AC3E}">
        <p14:creationId xmlns:p14="http://schemas.microsoft.com/office/powerpoint/2010/main" val="169938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10</a:t>
            </a:fld>
            <a:endParaRPr kumimoji="1" lang="ja-JP" altLang="en-US"/>
          </a:p>
        </p:txBody>
      </p:sp>
    </p:spTree>
    <p:extLst>
      <p:ext uri="{BB962C8B-B14F-4D97-AF65-F5344CB8AC3E}">
        <p14:creationId xmlns:p14="http://schemas.microsoft.com/office/powerpoint/2010/main" val="234258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11</a:t>
            </a:fld>
            <a:endParaRPr kumimoji="1" lang="ja-JP" altLang="en-US"/>
          </a:p>
        </p:txBody>
      </p:sp>
    </p:spTree>
    <p:extLst>
      <p:ext uri="{BB962C8B-B14F-4D97-AF65-F5344CB8AC3E}">
        <p14:creationId xmlns:p14="http://schemas.microsoft.com/office/powerpoint/2010/main" val="103012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12</a:t>
            </a:fld>
            <a:endParaRPr kumimoji="1" lang="ja-JP" altLang="en-US"/>
          </a:p>
        </p:txBody>
      </p:sp>
    </p:spTree>
    <p:extLst>
      <p:ext uri="{BB962C8B-B14F-4D97-AF65-F5344CB8AC3E}">
        <p14:creationId xmlns:p14="http://schemas.microsoft.com/office/powerpoint/2010/main" val="255224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98D6A1-FC6D-4087-A0EB-093880DA13D9}" type="datetimeFigureOut">
              <a:rPr kumimoji="1" lang="ja-JP" altLang="en-US" smtClean="0"/>
              <a:pPr/>
              <a:t>2016/9/24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24FB6CA-63B1-42E0-BD7A-F90EC3C0A11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8D6A1-FC6D-4087-A0EB-093880DA13D9}" type="datetimeFigureOut">
              <a:rPr kumimoji="1" lang="ja-JP" altLang="en-US" smtClean="0"/>
              <a:pPr/>
              <a:t>2016/9/24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FB6CA-63B1-42E0-BD7A-F90EC3C0A11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ide.go.jp/Japanese/Publish/Download/Overseas_report/1307_kawakami.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BKh0To3cmFBkaM&amp;tbnid=fXTlP1EQJpvuwM:&amp;ved=0CAUQjRw&amp;url=http://gazone.morrie.biz/tosi/nippon_eisei_syasin.html&amp;ei=eyn0UvuICcuDlAW6rIDgBg&amp;bvm=bv.60983673,d.dGI&amp;psig=AFQjCNH1ukOPU6S2gqjqIcy9MNaaetnvOQ&amp;ust=139181951271997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jp/url?sa=t&amp;rct=j&amp;q=&amp;esrc=s&amp;source=images&amp;cd=&amp;cad=rja&amp;ved=0CAQQjRw&amp;url=http://suumo.jp/journal/2013/01/12/36410/&amp;ei=Rjb2UuW6DYftkgWAkICQCw&amp;usg=AFQjCNH-cNz__Qx5ghMj8dBT4AkLr8lVzg&amp;sig2=mQUnEiH9cCii3urGdiE08Q"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hyperlink" Target="http://ameblo.jp/mori-arch-econo/image-11752854169-12818780125.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hyperlink" Target="http://ameblo.jp/mori-arch-econo/image-11752854169-12818749079.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ameblo.jp/mori-arch-econo/image-11752854169-12818749081.html" TargetMode="External"/><Relationship Id="rId7" Type="http://schemas.openxmlformats.org/officeDocument/2006/relationships/hyperlink" Target="http://ameblo.jp/mori-arch-econo/image-11752854169-12818780124.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ameblo.jp/mori-arch-econo/image-11752854169-12818780126.html"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ameblo.jp/mori-arch-econo/image-11752854169-12818802071.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nn.co.jp/video/12307.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a:ln>
            <a:solidFill>
              <a:schemeClr val="accent1"/>
            </a:solidFill>
          </a:ln>
        </p:spPr>
        <p:txBody>
          <a:bodyPr>
            <a:normAutofit/>
          </a:bodyPr>
          <a:lstStyle/>
          <a:p>
            <a:r>
              <a:rPr kumimoji="1" lang="ja-JP" altLang="en-US" dirty="0" smtClean="0"/>
              <a:t>観光（振興</a:t>
            </a:r>
            <a:r>
              <a:rPr lang="ja-JP" altLang="en-US" dirty="0" smtClean="0"/>
              <a:t>・政策</a:t>
            </a:r>
            <a:r>
              <a:rPr kumimoji="1" lang="ja-JP" altLang="en-US" dirty="0" smtClean="0"/>
              <a:t>）論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 y="880786"/>
            <a:ext cx="8404860" cy="5181595"/>
          </a:xfrm>
          <a:prstGeom prst="rect">
            <a:avLst/>
          </a:prstGeom>
        </p:spPr>
      </p:pic>
    </p:spTree>
    <p:extLst>
      <p:ext uri="{BB962C8B-B14F-4D97-AF65-F5344CB8AC3E}">
        <p14:creationId xmlns:p14="http://schemas.microsoft.com/office/powerpoint/2010/main" val="2296172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5900" y="998730"/>
            <a:ext cx="6172200" cy="658620"/>
          </a:xfrm>
          <a:noFill/>
          <a:ln>
            <a:solidFill>
              <a:schemeClr val="accent1"/>
            </a:solidFill>
          </a:ln>
        </p:spPr>
        <p:txBody>
          <a:bodyPr>
            <a:normAutofit fontScale="90000"/>
          </a:bodyPr>
          <a:lstStyle/>
          <a:p>
            <a:pPr algn="ctr"/>
            <a:r>
              <a:rPr lang="ja-JP" altLang="en-US" dirty="0" smtClean="0">
                <a:solidFill>
                  <a:schemeClr val="tx1">
                    <a:lumMod val="95000"/>
                    <a:lumOff val="5000"/>
                  </a:schemeClr>
                </a:solidFill>
              </a:rPr>
              <a:t>「国際」旅行客</a:t>
            </a:r>
            <a:endParaRPr lang="ja-JP" altLang="en-US" sz="2700" dirty="0">
              <a:solidFill>
                <a:schemeClr val="tx1">
                  <a:lumMod val="95000"/>
                  <a:lumOff val="5000"/>
                </a:schemeClr>
              </a:solidFill>
            </a:endParaRPr>
          </a:p>
        </p:txBody>
      </p:sp>
      <p:sp>
        <p:nvSpPr>
          <p:cNvPr id="3" name="コンテンツ プレースホルダ 2"/>
          <p:cNvSpPr>
            <a:spLocks noGrp="1"/>
          </p:cNvSpPr>
          <p:nvPr>
            <p:ph idx="1"/>
          </p:nvPr>
        </p:nvSpPr>
        <p:spPr>
          <a:xfrm>
            <a:off x="175260" y="1794510"/>
            <a:ext cx="8968740" cy="4038600"/>
          </a:xfrm>
        </p:spPr>
        <p:txBody>
          <a:bodyPr>
            <a:noAutofit/>
          </a:bodyPr>
          <a:lstStyle/>
          <a:p>
            <a:r>
              <a:rPr lang="en-US" altLang="ja-JP" sz="3000" dirty="0"/>
              <a:t>2013 </a:t>
            </a:r>
            <a:r>
              <a:rPr lang="ja-JP" altLang="en-US" sz="3000" dirty="0"/>
              <a:t>年の国際</a:t>
            </a:r>
            <a:r>
              <a:rPr lang="ja-JP" altLang="en-US" sz="3000" dirty="0">
                <a:solidFill>
                  <a:srgbClr val="00B050"/>
                </a:solidFill>
              </a:rPr>
              <a:t>旅行客</a:t>
            </a:r>
            <a:r>
              <a:rPr lang="ja-JP" altLang="en-US" sz="3000" dirty="0"/>
              <a:t>は約</a:t>
            </a:r>
            <a:r>
              <a:rPr lang="en-US" altLang="ja-JP" sz="3000" dirty="0">
                <a:solidFill>
                  <a:srgbClr val="FF0000"/>
                </a:solidFill>
              </a:rPr>
              <a:t>1</a:t>
            </a:r>
            <a:r>
              <a:rPr lang="ja-JP" altLang="en-US" sz="3000" dirty="0">
                <a:solidFill>
                  <a:srgbClr val="FF0000"/>
                </a:solidFill>
              </a:rPr>
              <a:t>１</a:t>
            </a:r>
            <a:r>
              <a:rPr lang="en-US" altLang="ja-JP" sz="3000" dirty="0">
                <a:solidFill>
                  <a:srgbClr val="FF0000"/>
                </a:solidFill>
              </a:rPr>
              <a:t> </a:t>
            </a:r>
            <a:r>
              <a:rPr lang="ja-JP" altLang="en-US" sz="3000" dirty="0">
                <a:solidFill>
                  <a:srgbClr val="FF0000"/>
                </a:solidFill>
              </a:rPr>
              <a:t>億万人　</a:t>
            </a:r>
            <a:endParaRPr lang="en-US" altLang="ja-JP" sz="3000" dirty="0">
              <a:solidFill>
                <a:srgbClr val="FF0000"/>
              </a:solidFill>
            </a:endParaRPr>
          </a:p>
          <a:p>
            <a:pPr marL="0" indent="0">
              <a:buNone/>
            </a:pPr>
            <a:r>
              <a:rPr lang="ja-JP" altLang="en-US" sz="3000" dirty="0">
                <a:solidFill>
                  <a:srgbClr val="FF0000"/>
                </a:solidFill>
              </a:rPr>
              <a:t>　</a:t>
            </a:r>
            <a:r>
              <a:rPr lang="ja-JP" altLang="en-US" sz="3000" dirty="0">
                <a:solidFill>
                  <a:srgbClr val="00B050"/>
                </a:solidFill>
              </a:rPr>
              <a:t>（</a:t>
            </a:r>
            <a:r>
              <a:rPr lang="en-US" altLang="ja-JP" sz="3000" dirty="0">
                <a:solidFill>
                  <a:srgbClr val="00B050"/>
                </a:solidFill>
              </a:rPr>
              <a:t>24</a:t>
            </a:r>
            <a:r>
              <a:rPr lang="ja-JP" altLang="en-US" sz="3000" dirty="0">
                <a:solidFill>
                  <a:srgbClr val="00B050"/>
                </a:solidFill>
              </a:rPr>
              <a:t>時間以上</a:t>
            </a:r>
            <a:r>
              <a:rPr lang="en-US" altLang="ja-JP" sz="3000" dirty="0">
                <a:solidFill>
                  <a:srgbClr val="00B050"/>
                </a:solidFill>
              </a:rPr>
              <a:t>1</a:t>
            </a:r>
            <a:r>
              <a:rPr lang="ja-JP" altLang="en-US" sz="3000" dirty="0">
                <a:solidFill>
                  <a:srgbClr val="00B050"/>
                </a:solidFill>
              </a:rPr>
              <a:t>年未満で国境を越えて移動した人）</a:t>
            </a:r>
            <a:endParaRPr lang="en-US" altLang="ja-JP" sz="3000" dirty="0">
              <a:solidFill>
                <a:srgbClr val="00B050"/>
              </a:solidFill>
            </a:endParaRPr>
          </a:p>
          <a:p>
            <a:r>
              <a:rPr lang="ja-JP" altLang="en-US" sz="3000" dirty="0">
                <a:solidFill>
                  <a:schemeClr val="tx1">
                    <a:lumMod val="95000"/>
                    <a:lumOff val="5000"/>
                  </a:schemeClr>
                </a:solidFill>
              </a:rPr>
              <a:t>中国人海外旅行者</a:t>
            </a:r>
            <a:r>
              <a:rPr lang="en-US" altLang="ja-JP" sz="3000" dirty="0">
                <a:solidFill>
                  <a:schemeClr val="tx1">
                    <a:lumMod val="95000"/>
                    <a:lumOff val="5000"/>
                  </a:schemeClr>
                </a:solidFill>
              </a:rPr>
              <a:t>2014</a:t>
            </a:r>
            <a:r>
              <a:rPr lang="ja-JP" altLang="en-US" sz="3000" dirty="0">
                <a:solidFill>
                  <a:schemeClr val="tx1">
                    <a:lumMod val="95000"/>
                    <a:lumOff val="5000"/>
                  </a:schemeClr>
                </a:solidFill>
              </a:rPr>
              <a:t>年１億人（</a:t>
            </a:r>
            <a:r>
              <a:rPr lang="en-US" altLang="ja-JP" sz="3000" dirty="0">
                <a:solidFill>
                  <a:schemeClr val="tx1">
                    <a:lumMod val="95000"/>
                    <a:lumOff val="5000"/>
                  </a:schemeClr>
                </a:solidFill>
              </a:rPr>
              <a:t>1</a:t>
            </a:r>
            <a:r>
              <a:rPr lang="ja-JP" altLang="en-US" sz="3000" dirty="0">
                <a:solidFill>
                  <a:schemeClr val="tx1">
                    <a:lumMod val="95000"/>
                    <a:lumOff val="5000"/>
                  </a:schemeClr>
                </a:solidFill>
              </a:rPr>
              <a:t>割、人口比は</a:t>
            </a:r>
            <a:r>
              <a:rPr lang="en-US" altLang="ja-JP" sz="3000" dirty="0">
                <a:solidFill>
                  <a:schemeClr val="tx1">
                    <a:lumMod val="95000"/>
                    <a:lumOff val="5000"/>
                  </a:schemeClr>
                </a:solidFill>
              </a:rPr>
              <a:t>2</a:t>
            </a:r>
            <a:r>
              <a:rPr lang="ja-JP" altLang="en-US" sz="3000" dirty="0">
                <a:solidFill>
                  <a:schemeClr val="tx1">
                    <a:lumMod val="95000"/>
                    <a:lumOff val="5000"/>
                  </a:schemeClr>
                </a:solidFill>
              </a:rPr>
              <a:t>割）</a:t>
            </a:r>
            <a:endParaRPr lang="en-US" altLang="ja-JP" sz="3000" dirty="0">
              <a:solidFill>
                <a:schemeClr val="tx1">
                  <a:lumMod val="95000"/>
                  <a:lumOff val="5000"/>
                </a:schemeClr>
              </a:solidFill>
            </a:endParaRPr>
          </a:p>
          <a:p>
            <a:r>
              <a:rPr lang="ja-JP" altLang="en-US" sz="3000" dirty="0">
                <a:solidFill>
                  <a:schemeClr val="tx1">
                    <a:lumMod val="95000"/>
                    <a:lumOff val="5000"/>
                  </a:schemeClr>
                </a:solidFill>
              </a:rPr>
              <a:t>巨大な国内人流市場を抱える中国、アメリカ等とシンガポール、香港等の比較は無意味</a:t>
            </a:r>
            <a:endParaRPr lang="en-US" altLang="ja-JP" sz="3000" dirty="0">
              <a:solidFill>
                <a:schemeClr val="tx1">
                  <a:lumMod val="95000"/>
                  <a:lumOff val="5000"/>
                </a:schemeClr>
              </a:solidFill>
            </a:endParaRPr>
          </a:p>
          <a:p>
            <a:r>
              <a:rPr lang="ja-JP" altLang="en-US" sz="3000" dirty="0">
                <a:solidFill>
                  <a:schemeClr val="tx1">
                    <a:lumMod val="95000"/>
                    <a:lumOff val="5000"/>
                  </a:schemeClr>
                </a:solidFill>
              </a:rPr>
              <a:t>２０１４年度の北海道の入込観光客数７２０万人（うち外国人１５０万人）は訪台湾外人（８００万人）よりすくないが訪豪州外人（６８０万人）を上回る。</a:t>
            </a:r>
            <a:endParaRPr lang="en-US" altLang="ja-JP" sz="3000" dirty="0">
              <a:solidFill>
                <a:schemeClr val="tx1">
                  <a:lumMod val="95000"/>
                  <a:lumOff val="5000"/>
                </a:schemeClr>
              </a:solidFill>
            </a:endParaRPr>
          </a:p>
        </p:txBody>
      </p:sp>
    </p:spTree>
    <p:extLst>
      <p:ext uri="{BB962C8B-B14F-4D97-AF65-F5344CB8AC3E}">
        <p14:creationId xmlns:p14="http://schemas.microsoft.com/office/powerpoint/2010/main" val="875947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274320" y="1489854"/>
          <a:ext cx="8404861" cy="4533467"/>
        </p:xfrm>
        <a:graphic>
          <a:graphicData uri="http://schemas.openxmlformats.org/drawingml/2006/table">
            <a:tbl>
              <a:tblPr firstRow="1" firstCol="1" bandRow="1">
                <a:tableStyleId>{5C22544A-7EE6-4342-B048-85BDC9FD1C3A}</a:tableStyleId>
              </a:tblPr>
              <a:tblGrid>
                <a:gridCol w="525050"/>
                <a:gridCol w="1972164"/>
                <a:gridCol w="1592075"/>
                <a:gridCol w="2832362"/>
                <a:gridCol w="1483211"/>
              </a:tblGrid>
              <a:tr h="914400">
                <a:tc>
                  <a:txBody>
                    <a:bodyPr/>
                    <a:lstStyle/>
                    <a:p>
                      <a:pPr algn="just">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just">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just">
                        <a:spcAft>
                          <a:spcPts val="0"/>
                        </a:spcAft>
                      </a:pPr>
                      <a:r>
                        <a:rPr lang="ja-JP" sz="3000" kern="100" dirty="0">
                          <a:effectLst/>
                        </a:rPr>
                        <a:t>訪独数（千人）</a:t>
                      </a:r>
                      <a:endParaRPr lang="ja-JP" sz="3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just">
                        <a:spcAft>
                          <a:spcPts val="0"/>
                        </a:spcAft>
                      </a:pPr>
                      <a:r>
                        <a:rPr lang="ja-JP" sz="3000" kern="100" dirty="0">
                          <a:effectLst/>
                        </a:rPr>
                        <a:t>一人当たり在独消費額（€）</a:t>
                      </a:r>
                      <a:endParaRPr lang="ja-JP" sz="3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just">
                        <a:spcAft>
                          <a:spcPts val="0"/>
                        </a:spcAft>
                      </a:pPr>
                      <a:r>
                        <a:rPr lang="ja-JP" sz="2400" kern="100" dirty="0">
                          <a:effectLst/>
                        </a:rPr>
                        <a:t>歳入（€</a:t>
                      </a:r>
                      <a:r>
                        <a:rPr lang="en-US" sz="2400" kern="100" dirty="0">
                          <a:effectLst/>
                        </a:rPr>
                        <a:t>billions</a:t>
                      </a:r>
                      <a:r>
                        <a:rPr lang="ja-JP" sz="2400" kern="100" dirty="0">
                          <a:effectLst/>
                        </a:rPr>
                        <a:t>）</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r>
              <a:tr h="651791">
                <a:tc>
                  <a:txBody>
                    <a:bodyPr/>
                    <a:lstStyle/>
                    <a:p>
                      <a:pPr algn="just">
                        <a:spcAft>
                          <a:spcPts val="0"/>
                        </a:spcAft>
                      </a:pPr>
                      <a:r>
                        <a:rPr lang="en-US" sz="1400" kern="100" dirty="0">
                          <a:effectLst/>
                        </a:rPr>
                        <a:t>1</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ctr">
                        <a:spcAft>
                          <a:spcPts val="0"/>
                        </a:spcAft>
                      </a:pPr>
                      <a:r>
                        <a:rPr lang="ja-JP" altLang="en-US" sz="3000" kern="100" dirty="0" smtClean="0">
                          <a:effectLst/>
                          <a:latin typeface="+mn-lt"/>
                          <a:ea typeface="+mn-ea"/>
                          <a:cs typeface="+mn-cs"/>
                        </a:rPr>
                        <a:t>アメリカ</a:t>
                      </a:r>
                      <a:endParaRPr lang="ja-JP" sz="3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effectLst/>
                        </a:rPr>
                        <a:t>1901</a:t>
                      </a:r>
                      <a:endParaRPr lang="ja-JP" sz="33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effectLst/>
                        </a:rPr>
                        <a:t>2127</a:t>
                      </a:r>
                      <a:endParaRPr lang="ja-JP" sz="33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a:effectLst/>
                        </a:rPr>
                        <a:t>4.0</a:t>
                      </a:r>
                      <a:endParaRPr lang="ja-JP" sz="33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r>
              <a:tr h="749295">
                <a:tc>
                  <a:txBody>
                    <a:bodyPr/>
                    <a:lstStyle/>
                    <a:p>
                      <a:pPr algn="just">
                        <a:spcAft>
                          <a:spcPts val="0"/>
                        </a:spcAft>
                      </a:pPr>
                      <a:r>
                        <a:rPr lang="en-US" sz="1400" kern="100" dirty="0">
                          <a:effectLst/>
                        </a:rPr>
                        <a:t>2</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ctr">
                        <a:spcAft>
                          <a:spcPts val="0"/>
                        </a:spcAft>
                      </a:pPr>
                      <a:r>
                        <a:rPr lang="ja-JP" altLang="en-US" sz="3000" kern="100" dirty="0" smtClean="0">
                          <a:effectLst/>
                          <a:latin typeface="+mn-lt"/>
                          <a:ea typeface="+mn-ea"/>
                          <a:cs typeface="+mn-cs"/>
                        </a:rPr>
                        <a:t>中国</a:t>
                      </a:r>
                      <a:endParaRPr lang="ja-JP" sz="3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effectLst/>
                        </a:rPr>
                        <a:t>1116</a:t>
                      </a:r>
                      <a:endParaRPr lang="ja-JP" sz="33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effectLst/>
                        </a:rPr>
                        <a:t>2623</a:t>
                      </a:r>
                      <a:endParaRPr lang="ja-JP" sz="33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solidFill>
                            <a:srgbClr val="FF0000"/>
                          </a:solidFill>
                          <a:effectLst/>
                        </a:rPr>
                        <a:t>2.9</a:t>
                      </a:r>
                      <a:endParaRPr lang="ja-JP" sz="33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r>
              <a:tr h="914400">
                <a:tc>
                  <a:txBody>
                    <a:bodyPr/>
                    <a:lstStyle/>
                    <a:p>
                      <a:pPr algn="just">
                        <a:spcAft>
                          <a:spcPts val="0"/>
                        </a:spcAft>
                      </a:pPr>
                      <a:r>
                        <a:rPr lang="en-US" sz="1400" kern="100" dirty="0">
                          <a:effectLst/>
                        </a:rPr>
                        <a:t>3</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ctr">
                        <a:spcAft>
                          <a:spcPts val="0"/>
                        </a:spcAft>
                      </a:pPr>
                      <a:r>
                        <a:rPr lang="ja-JP" altLang="en-US" sz="3000" kern="100" dirty="0" smtClean="0">
                          <a:effectLst/>
                          <a:latin typeface="Century" panose="02040604050505020304" pitchFamily="18" charset="0"/>
                          <a:ea typeface="ＭＳ 明朝" panose="02020609040205080304" pitchFamily="17" charset="-128"/>
                          <a:cs typeface="Times New Roman" panose="02020603050405020304" pitchFamily="18" charset="0"/>
                        </a:rPr>
                        <a:t>アラブ首長国連邦</a:t>
                      </a:r>
                      <a:endParaRPr lang="ja-JP" sz="3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effectLst/>
                        </a:rPr>
                        <a:t>522</a:t>
                      </a:r>
                      <a:endParaRPr lang="ja-JP" sz="33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solidFill>
                            <a:srgbClr val="FF0000"/>
                          </a:solidFill>
                          <a:effectLst/>
                        </a:rPr>
                        <a:t>4344</a:t>
                      </a:r>
                      <a:endParaRPr lang="ja-JP" sz="33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effectLst/>
                        </a:rPr>
                        <a:t>2.3</a:t>
                      </a:r>
                      <a:endParaRPr lang="ja-JP" sz="33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r>
              <a:tr h="651791">
                <a:tc>
                  <a:txBody>
                    <a:bodyPr/>
                    <a:lstStyle/>
                    <a:p>
                      <a:pPr algn="just">
                        <a:spcAft>
                          <a:spcPts val="0"/>
                        </a:spcAft>
                      </a:pPr>
                      <a:r>
                        <a:rPr lang="en-US" sz="1400" kern="100" dirty="0">
                          <a:effectLst/>
                        </a:rPr>
                        <a:t>4</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ctr">
                        <a:spcAft>
                          <a:spcPts val="0"/>
                        </a:spcAft>
                      </a:pPr>
                      <a:r>
                        <a:rPr lang="ja-JP" altLang="en-US" sz="3000" kern="100" dirty="0" smtClean="0">
                          <a:effectLst/>
                          <a:latin typeface="+mn-lt"/>
                          <a:ea typeface="+mn-ea"/>
                          <a:cs typeface="+mn-cs"/>
                        </a:rPr>
                        <a:t>日本</a:t>
                      </a:r>
                      <a:endParaRPr lang="ja-JP" sz="3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effectLst/>
                        </a:rPr>
                        <a:t>514</a:t>
                      </a:r>
                      <a:endParaRPr lang="ja-JP" sz="33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effectLst/>
                        </a:rPr>
                        <a:t>2903</a:t>
                      </a:r>
                      <a:endParaRPr lang="ja-JP" sz="33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solidFill>
                            <a:srgbClr val="FF0000"/>
                          </a:solidFill>
                          <a:effectLst/>
                        </a:rPr>
                        <a:t>1.5</a:t>
                      </a:r>
                      <a:endParaRPr lang="ja-JP" sz="33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r>
              <a:tr h="651791">
                <a:tc>
                  <a:txBody>
                    <a:bodyPr/>
                    <a:lstStyle/>
                    <a:p>
                      <a:pPr algn="just">
                        <a:spcAft>
                          <a:spcPts val="0"/>
                        </a:spcAft>
                      </a:pPr>
                      <a:r>
                        <a:rPr lang="en-US" sz="1400" kern="100" dirty="0">
                          <a:effectLst/>
                        </a:rPr>
                        <a:t>5</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ctr">
                        <a:spcAft>
                          <a:spcPts val="0"/>
                        </a:spcAft>
                      </a:pPr>
                      <a:r>
                        <a:rPr lang="ja-JP" altLang="en-US" sz="3000" kern="100" dirty="0" smtClean="0">
                          <a:effectLst/>
                          <a:latin typeface="Century" panose="02040604050505020304" pitchFamily="18" charset="0"/>
                          <a:ea typeface="ＭＳ 明朝" panose="02020609040205080304" pitchFamily="17" charset="-128"/>
                          <a:cs typeface="Times New Roman" panose="02020603050405020304" pitchFamily="18" charset="0"/>
                        </a:rPr>
                        <a:t>カナダ</a:t>
                      </a:r>
                      <a:endParaRPr lang="ja-JP" sz="3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a:effectLst/>
                        </a:rPr>
                        <a:t>393</a:t>
                      </a:r>
                      <a:endParaRPr lang="ja-JP" sz="33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effectLst/>
                        </a:rPr>
                        <a:t>2060</a:t>
                      </a:r>
                      <a:endParaRPr lang="ja-JP" sz="33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c>
                  <a:txBody>
                    <a:bodyPr/>
                    <a:lstStyle/>
                    <a:p>
                      <a:pPr algn="r">
                        <a:spcAft>
                          <a:spcPts val="0"/>
                        </a:spcAft>
                      </a:pPr>
                      <a:r>
                        <a:rPr lang="en-US" sz="3300" kern="100" dirty="0">
                          <a:effectLst/>
                        </a:rPr>
                        <a:t>0.8</a:t>
                      </a:r>
                      <a:endParaRPr lang="ja-JP" sz="33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tc>
              </a:tr>
            </a:tbl>
          </a:graphicData>
        </a:graphic>
      </p:graphicFrame>
      <p:sp>
        <p:nvSpPr>
          <p:cNvPr id="5" name="Rectangle 2"/>
          <p:cNvSpPr>
            <a:spLocks noGrp="1" noChangeArrowheads="1"/>
          </p:cNvSpPr>
          <p:nvPr>
            <p:ph type="title"/>
          </p:nvPr>
        </p:nvSpPr>
        <p:spPr bwMode="auto">
          <a:xfrm>
            <a:off x="628650" y="905522"/>
            <a:ext cx="7886700" cy="53091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algn="ctr" eaLnBrk="0" fontAlgn="base" hangingPunct="0">
              <a:lnSpc>
                <a:spcPct val="100000"/>
              </a:lnSpc>
              <a:spcAft>
                <a:spcPct val="0"/>
              </a:spcAft>
            </a:pPr>
            <a:r>
              <a:rPr kumimoji="0" lang="ja-JP" altLang="en-US" sz="3000" dirty="0">
                <a:latin typeface="Century" panose="02040604050505020304" pitchFamily="18" charset="0"/>
                <a:ea typeface="ＭＳ 明朝" panose="02020609040205080304" pitchFamily="17" charset="-128"/>
                <a:cs typeface="Times New Roman" panose="02020603050405020304" pitchFamily="18" charset="0"/>
              </a:rPr>
              <a:t>訪独旅行者数</a:t>
            </a:r>
            <a:r>
              <a:rPr kumimoji="0" lang="ja-JP" altLang="en-US" sz="3000" dirty="0">
                <a:latin typeface="Century" panose="02040604050505020304" pitchFamily="18" charset="0"/>
                <a:ea typeface="ＭＳ 明朝" panose="02020609040205080304" pitchFamily="17" charset="-128"/>
                <a:cs typeface="Times New Roman" panose="02020603050405020304" pitchFamily="18" charset="0"/>
              </a:rPr>
              <a:t>、消費額</a:t>
            </a:r>
            <a:r>
              <a:rPr kumimoji="0" lang="en-US" altLang="ja-JP" sz="3000" dirty="0">
                <a:latin typeface="Century" panose="02040604050505020304" pitchFamily="18" charset="0"/>
                <a:ea typeface="ＭＳ 明朝" panose="02020609040205080304" pitchFamily="17" charset="-128"/>
                <a:cs typeface="Times New Roman" panose="02020603050405020304" pitchFamily="18" charset="0"/>
              </a:rPr>
              <a:t> 2014</a:t>
            </a:r>
            <a:endParaRPr kumimoji="0" lang="en-US" altLang="ja-JP" sz="3000" dirty="0"/>
          </a:p>
        </p:txBody>
      </p:sp>
    </p:spTree>
    <p:extLst>
      <p:ext uri="{BB962C8B-B14F-4D97-AF65-F5344CB8AC3E}">
        <p14:creationId xmlns:p14="http://schemas.microsoft.com/office/powerpoint/2010/main" val="2899922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61328" y="1900140"/>
            <a:ext cx="2214246" cy="3973038"/>
          </a:xfrm>
          <a:ln>
            <a:solidFill>
              <a:schemeClr val="accent1"/>
            </a:solidFill>
          </a:ln>
        </p:spPr>
        <p:txBody>
          <a:bodyPr vert="eaVert">
            <a:normAutofit fontScale="90000"/>
          </a:bodyPr>
          <a:lstStyle/>
          <a:p>
            <a:pPr algn="l"/>
            <a:r>
              <a:rPr lang="ja-JP" altLang="en-US" b="1" dirty="0" smtClean="0"/>
              <a:t>創立ニ十周年を迎えた</a:t>
            </a:r>
            <a:r>
              <a:rPr lang="en-US" altLang="ja-JP" b="1" dirty="0" smtClean="0"/>
              <a:t/>
            </a:r>
            <a:br>
              <a:rPr lang="en-US" altLang="ja-JP" b="1" dirty="0" smtClean="0"/>
            </a:br>
            <a:r>
              <a:rPr lang="ja-JP" altLang="en-US" b="1" dirty="0" smtClean="0"/>
              <a:t>中国企業、六千五百人でフランス旅行！</a:t>
            </a:r>
            <a:r>
              <a:rPr lang="en-US" altLang="ja-JP" b="1" dirty="0" smtClean="0"/>
              <a:t/>
            </a:r>
            <a:br>
              <a:rPr lang="en-US" altLang="ja-JP" b="1" dirty="0" smtClean="0"/>
            </a:br>
            <a:r>
              <a:rPr lang="ja-JP" altLang="en-US" b="1" dirty="0" smtClean="0"/>
              <a:t>ギネス認定も</a:t>
            </a:r>
            <a:endParaRPr kumimoji="1" lang="ja-JP" altLang="en-US" dirty="0"/>
          </a:p>
        </p:txBody>
      </p:sp>
      <p:pic>
        <p:nvPicPr>
          <p:cNvPr id="2050" name="Picture 2" descr="http://www.tiens.com/uploads/fck/QQ%E6%88%AA%E5%9B%BE20150509004416.png"/>
          <p:cNvPicPr>
            <a:picLocks noChangeAspect="1" noChangeArrowheads="1"/>
          </p:cNvPicPr>
          <p:nvPr/>
        </p:nvPicPr>
        <p:blipFill>
          <a:blip r:embed="rId3" cstate="print"/>
          <a:srcRect/>
          <a:stretch>
            <a:fillRect/>
          </a:stretch>
        </p:blipFill>
        <p:spPr bwMode="auto">
          <a:xfrm>
            <a:off x="1280160" y="1877281"/>
            <a:ext cx="3772938" cy="3973037"/>
          </a:xfrm>
          <a:prstGeom prst="rect">
            <a:avLst/>
          </a:prstGeom>
          <a:noFill/>
        </p:spPr>
      </p:pic>
      <p:sp>
        <p:nvSpPr>
          <p:cNvPr id="5" name="タイトル 1"/>
          <p:cNvSpPr txBox="1">
            <a:spLocks/>
          </p:cNvSpPr>
          <p:nvPr/>
        </p:nvSpPr>
        <p:spPr>
          <a:xfrm>
            <a:off x="929640" y="963930"/>
            <a:ext cx="7651674" cy="746760"/>
          </a:xfrm>
          <a:prstGeom prst="rect">
            <a:avLst/>
          </a:prstGeom>
          <a:solidFill>
            <a:schemeClr val="accent4">
              <a:lumMod val="40000"/>
              <a:lumOff val="60000"/>
            </a:schemeClr>
          </a:solidFill>
          <a:ln>
            <a:solidFill>
              <a:schemeClr val="accent1"/>
            </a:solidFill>
          </a:ln>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300" dirty="0"/>
              <a:t>ニースの海岸</a:t>
            </a:r>
            <a:endParaRPr lang="ja-JP" altLang="en-US" sz="3300" dirty="0"/>
          </a:p>
        </p:txBody>
      </p:sp>
    </p:spTree>
    <p:extLst>
      <p:ext uri="{BB962C8B-B14F-4D97-AF65-F5344CB8AC3E}">
        <p14:creationId xmlns:p14="http://schemas.microsoft.com/office/powerpoint/2010/main" val="2059532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 y="2691765"/>
            <a:ext cx="3832860" cy="287464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666" y="1259919"/>
            <a:ext cx="5308481" cy="2546271"/>
          </a:xfrm>
          <a:prstGeom prst="rect">
            <a:avLst/>
          </a:prstGeom>
        </p:spPr>
      </p:pic>
    </p:spTree>
    <p:extLst>
      <p:ext uri="{BB962C8B-B14F-4D97-AF65-F5344CB8AC3E}">
        <p14:creationId xmlns:p14="http://schemas.microsoft.com/office/powerpoint/2010/main" val="3791262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 y="803911"/>
            <a:ext cx="9044940" cy="1562099"/>
          </a:xfrm>
          <a:ln>
            <a:solidFill>
              <a:schemeClr val="accent1"/>
            </a:solidFill>
          </a:ln>
        </p:spPr>
        <p:txBody>
          <a:bodyPr>
            <a:normAutofit/>
          </a:bodyPr>
          <a:lstStyle/>
          <a:p>
            <a:pPr algn="ctr"/>
            <a:r>
              <a:rPr lang="ja-JP" altLang="en-US" sz="5025" dirty="0"/>
              <a:t>プライベートジェット空港使用料</a:t>
            </a:r>
            <a:r>
              <a:rPr lang="en-US" altLang="ja-JP" sz="5025" dirty="0"/>
              <a:t/>
            </a:r>
            <a:br>
              <a:rPr lang="en-US" altLang="ja-JP" sz="5025" dirty="0"/>
            </a:br>
            <a:r>
              <a:rPr lang="ja-JP" altLang="en-US" dirty="0"/>
              <a:t>ロンドンからニースまでは</a:t>
            </a:r>
            <a:r>
              <a:rPr lang="en-US" altLang="ja-JP" b="1" dirty="0"/>
              <a:t>8895</a:t>
            </a:r>
            <a:r>
              <a:rPr lang="ja-JP" altLang="en-US" b="1" dirty="0" smtClean="0"/>
              <a:t>ドル</a:t>
            </a:r>
            <a:endParaRPr kumimoji="1" lang="ja-JP" altLang="en-US" dirty="0"/>
          </a:p>
        </p:txBody>
      </p:sp>
      <p:sp>
        <p:nvSpPr>
          <p:cNvPr id="3" name="コンテンツ プレースホルダー 2"/>
          <p:cNvSpPr>
            <a:spLocks noGrp="1"/>
          </p:cNvSpPr>
          <p:nvPr>
            <p:ph idx="1"/>
          </p:nvPr>
        </p:nvSpPr>
        <p:spPr>
          <a:xfrm>
            <a:off x="99060" y="2576989"/>
            <a:ext cx="9044940" cy="3339942"/>
          </a:xfrm>
        </p:spPr>
        <p:txBody>
          <a:bodyPr>
            <a:noAutofit/>
          </a:bodyPr>
          <a:lstStyle/>
          <a:p>
            <a:r>
              <a:rPr lang="ja-JP" altLang="en-US" sz="4050" dirty="0"/>
              <a:t>第</a:t>
            </a:r>
            <a:r>
              <a:rPr lang="en-US" altLang="ja-JP" sz="4050" dirty="0"/>
              <a:t>1</a:t>
            </a:r>
            <a:r>
              <a:rPr lang="ja-JP" altLang="en-US" sz="4050" dirty="0"/>
              <a:t>位　羽田空港：</a:t>
            </a:r>
            <a:r>
              <a:rPr lang="en-US" altLang="ja-JP" sz="4050" dirty="0"/>
              <a:t>6850</a:t>
            </a:r>
            <a:r>
              <a:rPr lang="ja-JP" altLang="en-US" sz="4050" dirty="0"/>
              <a:t>ドル</a:t>
            </a:r>
            <a:endParaRPr lang="en-US" altLang="ja-JP" sz="4050" dirty="0"/>
          </a:p>
          <a:p>
            <a:r>
              <a:rPr lang="ja-JP" altLang="en-US" sz="4050" dirty="0"/>
              <a:t>第</a:t>
            </a:r>
            <a:r>
              <a:rPr lang="en-US" altLang="ja-JP" sz="4050" dirty="0"/>
              <a:t>2</a:t>
            </a:r>
            <a:r>
              <a:rPr lang="ja-JP" altLang="en-US" sz="4050" dirty="0"/>
              <a:t>位　成田空港：</a:t>
            </a:r>
            <a:r>
              <a:rPr lang="en-US" altLang="ja-JP" sz="4050" dirty="0"/>
              <a:t>5600</a:t>
            </a:r>
            <a:r>
              <a:rPr lang="ja-JP" altLang="en-US" sz="4050" dirty="0"/>
              <a:t>ドル</a:t>
            </a:r>
            <a:endParaRPr lang="en-US" altLang="ja-JP" sz="4050" dirty="0"/>
          </a:p>
          <a:p>
            <a:r>
              <a:rPr lang="ja-JP" altLang="en-US" sz="4050" dirty="0"/>
              <a:t>第</a:t>
            </a:r>
            <a:r>
              <a:rPr lang="en-US" altLang="ja-JP" sz="4050" dirty="0"/>
              <a:t>3</a:t>
            </a:r>
            <a:r>
              <a:rPr lang="ja-JP" altLang="en-US" sz="4050" dirty="0"/>
              <a:t>位　関西国際空港：</a:t>
            </a:r>
            <a:r>
              <a:rPr lang="en-US" altLang="ja-JP" sz="4050" dirty="0"/>
              <a:t>5400</a:t>
            </a:r>
            <a:r>
              <a:rPr lang="ja-JP" altLang="en-US" sz="4050" dirty="0"/>
              <a:t>ドル</a:t>
            </a:r>
            <a:endParaRPr lang="en-US" altLang="ja-JP" sz="4050" dirty="0"/>
          </a:p>
          <a:p>
            <a:r>
              <a:rPr lang="ja-JP" altLang="en-US" sz="4050" dirty="0"/>
              <a:t>第</a:t>
            </a:r>
            <a:r>
              <a:rPr lang="en-US" altLang="ja-JP" sz="4050" dirty="0"/>
              <a:t>4</a:t>
            </a:r>
            <a:r>
              <a:rPr lang="ja-JP" altLang="en-US" sz="4050" dirty="0"/>
              <a:t>位　</a:t>
            </a:r>
            <a:r>
              <a:rPr lang="ja-JP" altLang="en-US" sz="4050" dirty="0"/>
              <a:t>トロント</a:t>
            </a:r>
            <a:r>
              <a:rPr lang="en-US" altLang="ja-JP" sz="4050" dirty="0"/>
              <a:t>(</a:t>
            </a:r>
            <a:r>
              <a:rPr lang="ja-JP" altLang="en-US" sz="4050" dirty="0"/>
              <a:t>カナダ</a:t>
            </a:r>
            <a:r>
              <a:rPr lang="en-US" altLang="ja-JP" sz="4050" dirty="0"/>
              <a:t>)</a:t>
            </a:r>
            <a:r>
              <a:rPr lang="ja-JP" altLang="en-US" sz="4050" dirty="0"/>
              <a:t>：</a:t>
            </a:r>
            <a:r>
              <a:rPr lang="en-US" altLang="ja-JP" sz="4050" dirty="0"/>
              <a:t>5200</a:t>
            </a:r>
            <a:r>
              <a:rPr lang="ja-JP" altLang="en-US" sz="4050" dirty="0"/>
              <a:t>ドル</a:t>
            </a:r>
            <a:endParaRPr lang="en-US" altLang="ja-JP" sz="4050" dirty="0"/>
          </a:p>
          <a:p>
            <a:r>
              <a:rPr lang="ja-JP" altLang="en-US" sz="4050" dirty="0"/>
              <a:t>第</a:t>
            </a:r>
            <a:r>
              <a:rPr lang="en-US" altLang="ja-JP" sz="4050" dirty="0"/>
              <a:t>5</a:t>
            </a:r>
            <a:r>
              <a:rPr lang="ja-JP" altLang="en-US" sz="4050" dirty="0"/>
              <a:t>位　</a:t>
            </a:r>
            <a:r>
              <a:rPr lang="ja-JP" altLang="en-US" sz="4050" dirty="0"/>
              <a:t>ダーウィン</a:t>
            </a:r>
            <a:r>
              <a:rPr lang="en-US" altLang="ja-JP" sz="4050" dirty="0"/>
              <a:t>(</a:t>
            </a:r>
            <a:r>
              <a:rPr lang="ja-JP" altLang="en-US" sz="4050" dirty="0"/>
              <a:t>豪州</a:t>
            </a:r>
            <a:r>
              <a:rPr lang="en-US" altLang="ja-JP" sz="4050" dirty="0"/>
              <a:t>)</a:t>
            </a:r>
            <a:r>
              <a:rPr lang="ja-JP" altLang="en-US" sz="4050" dirty="0"/>
              <a:t>：</a:t>
            </a:r>
            <a:r>
              <a:rPr lang="en-US" altLang="ja-JP" sz="4050" dirty="0"/>
              <a:t>4600</a:t>
            </a:r>
            <a:r>
              <a:rPr lang="ja-JP" altLang="en-US" sz="4050" dirty="0"/>
              <a:t>ドル</a:t>
            </a:r>
            <a:endParaRPr lang="en-US" altLang="ja-JP" sz="4050" dirty="0"/>
          </a:p>
        </p:txBody>
      </p:sp>
    </p:spTree>
    <p:extLst>
      <p:ext uri="{BB962C8B-B14F-4D97-AF65-F5344CB8AC3E}">
        <p14:creationId xmlns:p14="http://schemas.microsoft.com/office/powerpoint/2010/main" val="2914576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livedoor.blogimg.jp/all_nations/imgs/9/d/9d10c349-s.jpg"/>
          <p:cNvPicPr>
            <a:picLocks noChangeAspect="1" noChangeArrowheads="1"/>
          </p:cNvPicPr>
          <p:nvPr/>
        </p:nvPicPr>
        <p:blipFill>
          <a:blip r:embed="rId3" cstate="print"/>
          <a:srcRect/>
          <a:stretch>
            <a:fillRect/>
          </a:stretch>
        </p:blipFill>
        <p:spPr bwMode="auto">
          <a:xfrm>
            <a:off x="1277634" y="1120482"/>
            <a:ext cx="3690362" cy="3928698"/>
          </a:xfrm>
          <a:prstGeom prst="rect">
            <a:avLst/>
          </a:prstGeom>
          <a:noFill/>
        </p:spPr>
      </p:pic>
      <p:pic>
        <p:nvPicPr>
          <p:cNvPr id="5" name="Picture 6" descr="http://livedoor.blogimg.jp/eleking0620-urausagijima/imgs/1/6/161291a0.jpg"/>
          <p:cNvPicPr>
            <a:picLocks noChangeAspect="1" noChangeArrowheads="1"/>
          </p:cNvPicPr>
          <p:nvPr/>
        </p:nvPicPr>
        <p:blipFill>
          <a:blip r:embed="rId4" cstate="print"/>
          <a:srcRect/>
          <a:stretch>
            <a:fillRect/>
          </a:stretch>
        </p:blipFill>
        <p:spPr bwMode="auto">
          <a:xfrm>
            <a:off x="4031940" y="3066641"/>
            <a:ext cx="3857625" cy="2414588"/>
          </a:xfrm>
          <a:prstGeom prst="rect">
            <a:avLst/>
          </a:prstGeom>
          <a:noFill/>
        </p:spPr>
      </p:pic>
    </p:spTree>
    <p:extLst>
      <p:ext uri="{BB962C8B-B14F-4D97-AF65-F5344CB8AC3E}">
        <p14:creationId xmlns:p14="http://schemas.microsoft.com/office/powerpoint/2010/main" val="3117005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 y="948214"/>
            <a:ext cx="8961120" cy="632936"/>
          </a:xfrm>
          <a:ln>
            <a:solidFill>
              <a:schemeClr val="tx1">
                <a:lumMod val="95000"/>
                <a:lumOff val="5000"/>
              </a:schemeClr>
            </a:solidFill>
          </a:ln>
        </p:spPr>
        <p:txBody>
          <a:bodyPr>
            <a:noAutofit/>
          </a:bodyPr>
          <a:lstStyle/>
          <a:p>
            <a:pPr algn="ctr"/>
            <a:r>
              <a:rPr lang="ja-JP" altLang="en-US" sz="3600" dirty="0"/>
              <a:t>ＥＵ（医師免許共通）、シェンゲン条約（人流）</a:t>
            </a:r>
            <a:endParaRPr lang="ja-JP" altLang="en-US" sz="3600" dirty="0"/>
          </a:p>
        </p:txBody>
      </p:sp>
      <p:graphicFrame>
        <p:nvGraphicFramePr>
          <p:cNvPr id="6" name="コンテンツ プレースホルダー 5"/>
          <p:cNvGraphicFramePr>
            <a:graphicFrameLocks noGrp="1"/>
          </p:cNvGraphicFramePr>
          <p:nvPr>
            <p:ph idx="1"/>
            <p:extLst/>
          </p:nvPr>
        </p:nvGraphicFramePr>
        <p:xfrm>
          <a:off x="472441" y="1634489"/>
          <a:ext cx="7581899" cy="4305301"/>
        </p:xfrm>
        <a:graphic>
          <a:graphicData uri="http://schemas.openxmlformats.org/drawingml/2006/table">
            <a:tbl>
              <a:tblPr>
                <a:tableStyleId>{5C22544A-7EE6-4342-B048-85BDC9FD1C3A}</a:tableStyleId>
              </a:tblPr>
              <a:tblGrid>
                <a:gridCol w="3216614"/>
                <a:gridCol w="1435163"/>
                <a:gridCol w="2930123"/>
              </a:tblGrid>
              <a:tr h="376315">
                <a:tc>
                  <a:txBody>
                    <a:bodyPr/>
                    <a:lstStyle/>
                    <a:p>
                      <a:pPr algn="l" fontAlgn="ctr"/>
                      <a:r>
                        <a:rPr lang="ja-JP" altLang="en-US" sz="800" u="none" strike="noStrike" dirty="0">
                          <a:effectLst/>
                        </a:rPr>
                        <a:t>　</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en-US" sz="2400" u="none" strike="noStrike" dirty="0">
                          <a:effectLst/>
                        </a:rPr>
                        <a:t>ＥＵ</a:t>
                      </a:r>
                      <a:endPar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effectLst/>
                        </a:rPr>
                        <a:t>シェンゲン条約</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r h="376315">
                <a:tc>
                  <a:txBody>
                    <a:bodyPr/>
                    <a:lstStyle/>
                    <a:p>
                      <a:pPr algn="ctr" fontAlgn="ctr"/>
                      <a:r>
                        <a:rPr lang="ja-JP" altLang="en-US" sz="2400" b="1" u="none" strike="noStrike" dirty="0">
                          <a:effectLst/>
                        </a:rPr>
                        <a:t>英国</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smtClean="0">
                          <a:effectLst/>
                        </a:rPr>
                        <a:t>○⇒</a:t>
                      </a:r>
                      <a:r>
                        <a:rPr lang="en-US" altLang="ja-JP" sz="2400" b="1" u="none" strike="noStrike" dirty="0" smtClean="0">
                          <a:effectLst/>
                        </a:rPr>
                        <a:t>×</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en-US" altLang="ja-JP" sz="2400" b="1" u="none" strike="noStrike" dirty="0">
                          <a:solidFill>
                            <a:srgbClr val="FF0000"/>
                          </a:solidFill>
                          <a:effectLst/>
                        </a:rPr>
                        <a:t>×</a:t>
                      </a:r>
                      <a:endParaRPr lang="en-US" altLang="ja-JP"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r h="376315">
                <a:tc>
                  <a:txBody>
                    <a:bodyPr/>
                    <a:lstStyle/>
                    <a:p>
                      <a:pPr algn="ctr" fontAlgn="ctr"/>
                      <a:r>
                        <a:rPr lang="ja-JP" altLang="en-US" sz="2400" b="1" u="none" strike="noStrike" dirty="0">
                          <a:effectLst/>
                        </a:rPr>
                        <a:t>アイルランド</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u="none" strike="noStrike" dirty="0">
                          <a:effectLst/>
                        </a:rPr>
                        <a:t>○</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en-US" altLang="ja-JP" sz="2400" b="1" u="none" strike="noStrike" dirty="0">
                          <a:solidFill>
                            <a:srgbClr val="FF0000"/>
                          </a:solidFill>
                          <a:effectLst/>
                        </a:rPr>
                        <a:t>×</a:t>
                      </a:r>
                      <a:endParaRPr lang="en-US" altLang="ja-JP"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r h="376315">
                <a:tc>
                  <a:txBody>
                    <a:bodyPr/>
                    <a:lstStyle/>
                    <a:p>
                      <a:pPr algn="ctr" fontAlgn="ctr"/>
                      <a:r>
                        <a:rPr lang="ja-JP" altLang="en-US" sz="2400" b="1" u="none" strike="noStrike" dirty="0">
                          <a:solidFill>
                            <a:srgbClr val="0070C0"/>
                          </a:solidFill>
                          <a:effectLst/>
                        </a:rPr>
                        <a:t>デンマーク</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0070C0"/>
                          </a:solidFill>
                          <a:effectLst/>
                        </a:rPr>
                        <a:t>○</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0070C0"/>
                          </a:solidFill>
                          <a:effectLst/>
                        </a:rPr>
                        <a:t>○</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r h="376315">
                <a:tc>
                  <a:txBody>
                    <a:bodyPr/>
                    <a:lstStyle/>
                    <a:p>
                      <a:pPr algn="ctr" fontAlgn="ctr"/>
                      <a:r>
                        <a:rPr lang="ja-JP" altLang="en-US" sz="2400" b="1" u="none" strike="noStrike" dirty="0">
                          <a:solidFill>
                            <a:srgbClr val="0070C0"/>
                          </a:solidFill>
                          <a:effectLst/>
                        </a:rPr>
                        <a:t>スウェーデン</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0070C0"/>
                          </a:solidFill>
                          <a:effectLst/>
                        </a:rPr>
                        <a:t>○</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0070C0"/>
                          </a:solidFill>
                          <a:effectLst/>
                        </a:rPr>
                        <a:t>○</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r h="429323">
                <a:tc>
                  <a:txBody>
                    <a:bodyPr/>
                    <a:lstStyle/>
                    <a:p>
                      <a:pPr algn="ctr" fontAlgn="ctr"/>
                      <a:r>
                        <a:rPr lang="ja-JP" altLang="en-US" sz="2400" b="1" u="none" strike="noStrike" dirty="0">
                          <a:solidFill>
                            <a:srgbClr val="0070C0"/>
                          </a:solidFill>
                          <a:effectLst/>
                        </a:rPr>
                        <a:t>ポーランド</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0070C0"/>
                          </a:solidFill>
                          <a:effectLst/>
                        </a:rPr>
                        <a:t>○</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0070C0"/>
                          </a:solidFill>
                          <a:effectLst/>
                        </a:rPr>
                        <a:t>○</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r h="376315">
                <a:tc>
                  <a:txBody>
                    <a:bodyPr/>
                    <a:lstStyle/>
                    <a:p>
                      <a:pPr algn="ctr" fontAlgn="ctr"/>
                      <a:r>
                        <a:rPr lang="ja-JP" altLang="en-US" sz="2400" b="1" u="none" strike="noStrike" dirty="0">
                          <a:solidFill>
                            <a:srgbClr val="0070C0"/>
                          </a:solidFill>
                          <a:effectLst/>
                        </a:rPr>
                        <a:t>チェッコ</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0070C0"/>
                          </a:solidFill>
                          <a:effectLst/>
                        </a:rPr>
                        <a:t>○</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0070C0"/>
                          </a:solidFill>
                          <a:effectLst/>
                        </a:rPr>
                        <a:t>○</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r h="376315">
                <a:tc>
                  <a:txBody>
                    <a:bodyPr/>
                    <a:lstStyle/>
                    <a:p>
                      <a:pPr algn="ctr" fontAlgn="ctr"/>
                      <a:r>
                        <a:rPr lang="ja-JP" altLang="en-US" sz="2400" b="1" u="none" strike="noStrike" dirty="0">
                          <a:solidFill>
                            <a:srgbClr val="0070C0"/>
                          </a:solidFill>
                          <a:effectLst/>
                        </a:rPr>
                        <a:t>ハンガリー</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0070C0"/>
                          </a:solidFill>
                          <a:effectLst/>
                        </a:rPr>
                        <a:t>○</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0070C0"/>
                          </a:solidFill>
                          <a:effectLst/>
                        </a:rPr>
                        <a:t>○</a:t>
                      </a:r>
                      <a:endParaRPr lang="ja-JP" altLang="en-US" sz="24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r h="413925">
                <a:tc>
                  <a:txBody>
                    <a:bodyPr/>
                    <a:lstStyle/>
                    <a:p>
                      <a:pPr algn="ctr" fontAlgn="ctr"/>
                      <a:r>
                        <a:rPr lang="ja-JP" altLang="en-US" sz="2400" b="1" u="none" strike="noStrike" dirty="0">
                          <a:solidFill>
                            <a:srgbClr val="FF0000"/>
                          </a:solidFill>
                          <a:effectLst/>
                        </a:rPr>
                        <a:t>ノルウェー</a:t>
                      </a:r>
                      <a:endParaRPr lang="ja-JP" alt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en-US" altLang="ja-JP" sz="2400" u="none" strike="noStrike" dirty="0">
                          <a:effectLst/>
                        </a:rPr>
                        <a:t>×</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FF0000"/>
                          </a:solidFill>
                          <a:effectLst/>
                        </a:rPr>
                        <a:t>○</a:t>
                      </a:r>
                      <a:endParaRPr lang="ja-JP" alt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r h="413925">
                <a:tc>
                  <a:txBody>
                    <a:bodyPr/>
                    <a:lstStyle/>
                    <a:p>
                      <a:pPr algn="ctr" fontAlgn="ctr"/>
                      <a:r>
                        <a:rPr lang="ja-JP" altLang="en-US" sz="2400" b="1" u="none" strike="noStrike" dirty="0">
                          <a:solidFill>
                            <a:srgbClr val="FF0000"/>
                          </a:solidFill>
                          <a:effectLst/>
                        </a:rPr>
                        <a:t>スイス</a:t>
                      </a:r>
                      <a:endParaRPr lang="ja-JP" alt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en-US" altLang="ja-JP" sz="2400" u="none" strike="noStrike" dirty="0">
                          <a:effectLst/>
                        </a:rPr>
                        <a:t>×</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FF0000"/>
                          </a:solidFill>
                          <a:effectLst/>
                        </a:rPr>
                        <a:t>○</a:t>
                      </a:r>
                      <a:endParaRPr lang="ja-JP" alt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r h="413925">
                <a:tc>
                  <a:txBody>
                    <a:bodyPr/>
                    <a:lstStyle/>
                    <a:p>
                      <a:pPr algn="ctr" fontAlgn="ctr"/>
                      <a:r>
                        <a:rPr lang="ja-JP" altLang="en-US" sz="2400" b="1" u="none" strike="noStrike" dirty="0">
                          <a:solidFill>
                            <a:srgbClr val="FF0000"/>
                          </a:solidFill>
                          <a:effectLst/>
                        </a:rPr>
                        <a:t>アイスランド</a:t>
                      </a:r>
                      <a:endParaRPr lang="ja-JP" alt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en-US" altLang="ja-JP" sz="2400" u="none" strike="noStrike" dirty="0">
                          <a:effectLst/>
                        </a:rPr>
                        <a:t>×</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c>
                  <a:txBody>
                    <a:bodyPr/>
                    <a:lstStyle/>
                    <a:p>
                      <a:pPr algn="ctr" fontAlgn="ctr"/>
                      <a:r>
                        <a:rPr lang="ja-JP" altLang="en-US" sz="2400" b="1" u="none" strike="noStrike" dirty="0">
                          <a:solidFill>
                            <a:srgbClr val="FF0000"/>
                          </a:solidFill>
                          <a:effectLst/>
                        </a:rPr>
                        <a:t>○</a:t>
                      </a:r>
                      <a:endParaRPr lang="ja-JP" alt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715" marR="5715" marT="5715" marB="0" anchor="ctr"/>
                </a:tc>
              </a:tr>
            </a:tbl>
          </a:graphicData>
        </a:graphic>
      </p:graphicFrame>
    </p:spTree>
    <p:extLst>
      <p:ext uri="{BB962C8B-B14F-4D97-AF65-F5344CB8AC3E}">
        <p14:creationId xmlns:p14="http://schemas.microsoft.com/office/powerpoint/2010/main" val="2435398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smtClean="0"/>
              <a:t>中国の扱い方　一位香港</a:t>
            </a:r>
            <a:endParaRPr kumimoji="1" lang="ja-JP" altLang="en-US" dirty="0"/>
          </a:p>
        </p:txBody>
      </p:sp>
      <p:pic>
        <p:nvPicPr>
          <p:cNvPr id="1026" name="Picture 2" descr="http://www.cnn.co.jp/storage/2014/01/29/880a1694371776b306a5a330db33d5ca/hong-kong-night.jpg"/>
          <p:cNvPicPr>
            <a:picLocks noChangeAspect="1" noChangeArrowheads="1"/>
          </p:cNvPicPr>
          <p:nvPr/>
        </p:nvPicPr>
        <p:blipFill>
          <a:blip r:embed="rId3" cstate="print"/>
          <a:srcRect/>
          <a:stretch>
            <a:fillRect/>
          </a:stretch>
        </p:blipFill>
        <p:spPr bwMode="auto">
          <a:xfrm>
            <a:off x="1572344" y="1340768"/>
            <a:ext cx="6096000" cy="3429000"/>
          </a:xfrm>
          <a:prstGeom prst="rect">
            <a:avLst/>
          </a:prstGeom>
          <a:noFill/>
        </p:spPr>
      </p:pic>
      <p:sp>
        <p:nvSpPr>
          <p:cNvPr id="4" name="正方形/長方形 3"/>
          <p:cNvSpPr/>
          <p:nvPr/>
        </p:nvSpPr>
        <p:spPr>
          <a:xfrm>
            <a:off x="251520" y="5085184"/>
            <a:ext cx="8747908" cy="2062103"/>
          </a:xfrm>
          <a:prstGeom prst="rect">
            <a:avLst/>
          </a:prstGeom>
        </p:spPr>
        <p:txBody>
          <a:bodyPr wrap="square">
            <a:spAutoFit/>
          </a:bodyPr>
          <a:lstStyle/>
          <a:p>
            <a:r>
              <a:rPr lang="ja-JP" altLang="en-US" sz="3200" dirty="0" smtClean="0"/>
              <a:t>香港は中国からの旅行者が全体の６割</a:t>
            </a:r>
            <a:endParaRPr lang="en-US" altLang="ja-JP" sz="3200" dirty="0" smtClean="0"/>
          </a:p>
          <a:p>
            <a:r>
              <a:rPr lang="ja-JP" altLang="en-US" sz="3200" dirty="0" smtClean="0"/>
              <a:t>中国政府が買い物ツアーを規制する法律を施行</a:t>
            </a:r>
            <a:endParaRPr lang="en-US" altLang="ja-JP" sz="3200" dirty="0" smtClean="0"/>
          </a:p>
          <a:p>
            <a:r>
              <a:rPr lang="ja-JP" altLang="en-US" sz="3200" dirty="0" smtClean="0"/>
              <a:t>今後の統計にはその影響が現れる可能性</a:t>
            </a:r>
          </a:p>
          <a:p>
            <a:endParaRPr lang="en-US" altLang="ja-JP" sz="32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9050">
            <a:solidFill>
              <a:schemeClr val="accent1"/>
            </a:solidFill>
          </a:ln>
        </p:spPr>
        <p:txBody>
          <a:bodyPr>
            <a:normAutofit fontScale="90000"/>
          </a:bodyPr>
          <a:lstStyle/>
          <a:p>
            <a:r>
              <a:rPr lang="en-US" altLang="ja-JP" dirty="0" smtClean="0"/>
              <a:t>2023</a:t>
            </a:r>
            <a:r>
              <a:rPr lang="ja-JP" altLang="en-US" dirty="0" smtClean="0"/>
              <a:t>年に</a:t>
            </a:r>
            <a:r>
              <a:rPr lang="en-US" altLang="ja-JP" dirty="0" smtClean="0"/>
              <a:t>1</a:t>
            </a:r>
            <a:r>
              <a:rPr lang="ja-JP" altLang="en-US" dirty="0" smtClean="0"/>
              <a:t>億人と予想</a:t>
            </a:r>
            <a:r>
              <a:rPr lang="en-US" altLang="ja-JP" dirty="0" smtClean="0"/>
              <a:t/>
            </a:r>
            <a:br>
              <a:rPr lang="en-US" altLang="ja-JP" dirty="0" smtClean="0"/>
            </a:br>
            <a:r>
              <a:rPr lang="ja-JP" altLang="en-US" dirty="0" smtClean="0"/>
              <a:t>香港訪問の旅客数</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香港政府は１７日、旅客受け入れ能力に関する報告書を発表、同地を訪れる年間旅客数が２０１７年に７０００万人、２３年には１億人に達するとの見通し</a:t>
            </a:r>
            <a:endParaRPr lang="en-US" altLang="ja-JP" dirty="0" smtClean="0"/>
          </a:p>
          <a:p>
            <a:r>
              <a:rPr lang="ja-JP" altLang="en-US" dirty="0" smtClean="0"/>
              <a:t>報告書は、出入境管理施設や交通機関、観光地はこのペースの旅客増に対応できるとしながらも、ホテルは不足気味の状況が続くだろうと指摘</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3674839"/>
          </a:xfrm>
          <a:solidFill>
            <a:srgbClr val="FFFF00"/>
          </a:solidFill>
        </p:spPr>
        <p:txBody>
          <a:bodyPr>
            <a:normAutofit/>
          </a:bodyPr>
          <a:lstStyle/>
          <a:p>
            <a:r>
              <a:rPr lang="ja-JP" altLang="en-US" sz="6700" dirty="0" smtClean="0"/>
              <a:t>第一回</a:t>
            </a:r>
            <a:r>
              <a:rPr lang="en-US" altLang="ja-JP" dirty="0" smtClean="0"/>
              <a:t/>
            </a:r>
            <a:br>
              <a:rPr lang="en-US" altLang="ja-JP" dirty="0" smtClean="0"/>
            </a:br>
            <a:r>
              <a:rPr lang="en-US" altLang="ja-JP" dirty="0" smtClean="0"/>
              <a:t/>
            </a:r>
            <a:br>
              <a:rPr lang="en-US" altLang="ja-JP" dirty="0" smtClean="0"/>
            </a:br>
            <a:r>
              <a:rPr lang="ja-JP" altLang="en-US" dirty="0" smtClean="0"/>
              <a:t>世界の都市間競争</a:t>
            </a:r>
            <a:r>
              <a:rPr lang="en-US" altLang="ja-JP" dirty="0" smtClean="0"/>
              <a:t/>
            </a:r>
            <a:br>
              <a:rPr lang="en-US" altLang="ja-JP" dirty="0" smtClean="0"/>
            </a:br>
            <a:r>
              <a:rPr lang="ja-JP" altLang="en-US" dirty="0" smtClean="0"/>
              <a:t>教科書</a:t>
            </a:r>
            <a:r>
              <a:rPr lang="en-US" altLang="ja-JP" dirty="0" smtClean="0"/>
              <a:t>138</a:t>
            </a:r>
            <a:r>
              <a:rPr lang="ja-JP" altLang="en-US" dirty="0" smtClean="0"/>
              <a:t>頁　都市観光</a:t>
            </a:r>
            <a:endParaRPr kumimoji="1" lang="ja-JP" altLang="en-US" dirty="0"/>
          </a:p>
        </p:txBody>
      </p:sp>
    </p:spTree>
    <p:extLst>
      <p:ext uri="{BB962C8B-B14F-4D97-AF65-F5344CB8AC3E}">
        <p14:creationId xmlns:p14="http://schemas.microsoft.com/office/powerpoint/2010/main" val="4168797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ivedoor.blogimg.jp/t_zebra/imgs/7/b/7bb6a6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92" y="260648"/>
            <a:ext cx="8367614" cy="609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36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fKのプレスリリースか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670" y="0"/>
            <a:ext cx="66486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042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海外旅行収入は４年連続で海外最高を更新（世界観光機関調べ）"/>
          <p:cNvPicPr>
            <a:picLocks noChangeAspect="1" noChangeArrowheads="1"/>
          </p:cNvPicPr>
          <p:nvPr/>
        </p:nvPicPr>
        <p:blipFill>
          <a:blip r:embed="rId3" cstate="print"/>
          <a:srcRect/>
          <a:stretch>
            <a:fillRect/>
          </a:stretch>
        </p:blipFill>
        <p:spPr bwMode="auto">
          <a:xfrm>
            <a:off x="731639" y="11839"/>
            <a:ext cx="7584777" cy="658551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英領インド時代の逸話</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lstStyle/>
          <a:p>
            <a:r>
              <a:rPr kumimoji="1" lang="ja-JP" altLang="en-US" dirty="0" smtClean="0"/>
              <a:t>ムガール帝国はイスラム、公用語はペルシャ語</a:t>
            </a:r>
            <a:endParaRPr kumimoji="1" lang="en-US" altLang="ja-JP" dirty="0" smtClean="0"/>
          </a:p>
          <a:p>
            <a:r>
              <a:rPr kumimoji="1" lang="ja-JP" altLang="en-US" dirty="0" smtClean="0"/>
              <a:t>イスラム人口の世界一は旧英領インド（現在のパキスタンを含む）</a:t>
            </a:r>
            <a:endParaRPr kumimoji="1" lang="en-US" altLang="ja-JP" dirty="0" smtClean="0"/>
          </a:p>
          <a:p>
            <a:r>
              <a:rPr lang="ja-JP" altLang="en-US" dirty="0" smtClean="0"/>
              <a:t>インド人イスラム教徒のメッカ巡礼者数の変動はサウド家の財政収入を左右</a:t>
            </a:r>
            <a:endParaRPr lang="en-US" altLang="ja-JP" dirty="0" smtClean="0"/>
          </a:p>
          <a:p>
            <a:r>
              <a:rPr kumimoji="1" lang="ja-JP" altLang="en-US" dirty="0" smtClean="0"/>
              <a:t>イギリスはサウジアラビア・サウド国王に</a:t>
            </a:r>
            <a:r>
              <a:rPr lang="ja-JP" altLang="en-US" dirty="0" smtClean="0"/>
              <a:t>対する圧力として活用</a:t>
            </a:r>
            <a:endParaRPr lang="en-US" altLang="ja-JP" dirty="0" smtClean="0"/>
          </a:p>
          <a:p>
            <a:r>
              <a:rPr kumimoji="1" lang="ja-JP" altLang="en-US" b="1" dirty="0" smtClean="0">
                <a:solidFill>
                  <a:srgbClr val="FF0000"/>
                </a:solidFill>
              </a:rPr>
              <a:t>中国の観光客数はいずれ世界を左右する</a:t>
            </a:r>
            <a:endParaRPr kumimoji="1" lang="ja-JP" altLang="en-US"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930226"/>
          </a:xfrm>
        </p:spPr>
        <p:txBody>
          <a:bodyPr>
            <a:normAutofit fontScale="90000"/>
          </a:bodyPr>
          <a:lstStyle/>
          <a:p>
            <a:r>
              <a:rPr lang="ja-JP" altLang="en-US" b="1" dirty="0"/>
              <a:t>台湾に行き、中国人観光客の激減ぶりに驚いた＝中台関係、新政権発足待たずに波高し？</a:t>
            </a:r>
          </a:p>
        </p:txBody>
      </p:sp>
      <p:sp>
        <p:nvSpPr>
          <p:cNvPr id="4" name="Rectangle 1"/>
          <p:cNvSpPr>
            <a:spLocks noChangeArrowheads="1"/>
          </p:cNvSpPr>
          <p:nvPr/>
        </p:nvSpPr>
        <p:spPr bwMode="auto">
          <a:xfrm>
            <a:off x="3941465" y="2574056"/>
            <a:ext cx="3424237"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
            </a:r>
            <a:br>
              <a:rPr kumimoji="0" lang="ja-JP" altLang="ja-JP" sz="18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br>
            <a:r>
              <a:rPr kumimoji="0" lang="ja-JP" altLang="ja-JP" sz="18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25500" b="0" i="0" u="none" strike="noStrike" cap="none" normalizeH="0" baseline="0" smtClean="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smtClean="0">
                <a:ln>
                  <a:noFill/>
                </a:ln>
                <a:solidFill>
                  <a:srgbClr val="666666"/>
                </a:solidFill>
                <a:effectLst/>
                <a:latin typeface="Verdana" panose="020B0604030504040204" pitchFamily="34" charset="0"/>
              </a:rPr>
              <a:t>図1　台湾への来訪者の国別推移（日本、中国、その他）</a:t>
            </a:r>
            <a:endParaRPr kumimoji="0" lang="ja-JP" altLang="ja-JP" sz="700" b="0" i="0" u="none" strike="noStrike" cap="none" normalizeH="0" baseline="0" smtClean="0">
              <a:ln>
                <a:noFill/>
              </a:ln>
              <a:solidFill>
                <a:srgbClr val="666666"/>
              </a:solidFill>
              <a:effectLst/>
              <a:latin typeface="Verdana" panose="020B0604030504040204" pitchFamily="34" charset="0"/>
              <a:ea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smtClean="0">
                <a:ln>
                  <a:noFill/>
                </a:ln>
                <a:solidFill>
                  <a:srgbClr val="990099"/>
                </a:solidFill>
                <a:effectLst/>
                <a:latin typeface="Verdana" panose="020B0604030504040204" pitchFamily="34" charset="0"/>
                <a:ea typeface="ＭＳ Ｐゴシック" panose="020B0600070205080204" pitchFamily="50" charset="-128"/>
                <a:hlinkClick r:id="rId2"/>
              </a:rPr>
              <a:t>  </a:t>
            </a:r>
            <a:endParaRPr kumimoji="0" lang="ja-JP" altLang="ja-JP" sz="1300" b="0" i="0" u="none" strike="noStrike" cap="none" normalizeH="0" baseline="0" smtClean="0">
              <a:ln>
                <a:noFill/>
              </a:ln>
              <a:solidFill>
                <a:srgbClr val="990099"/>
              </a:solidFill>
              <a:effectLst/>
              <a:latin typeface="Verdana" panose="020B0604030504040204" pitchFamily="34" charset="0"/>
              <a:ea typeface="ＭＳ Ｐゴシック" panose="020B0600070205080204" pitchFamily="50" charset="-128"/>
            </a:endParaRPr>
          </a:p>
        </p:txBody>
      </p:sp>
      <p:pic>
        <p:nvPicPr>
          <p:cNvPr id="1026" name="Picture 2" descr="http://www.ide.go.jp/Japanese/Publish/Download/Overseas_report/images/1307_kawakami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77" y="2467693"/>
            <a:ext cx="6657975" cy="405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542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0"/>
            <a:ext cx="8712968"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6024" y="2130425"/>
            <a:ext cx="8748464" cy="1470025"/>
          </a:xfrm>
        </p:spPr>
        <p:txBody>
          <a:bodyPr>
            <a:noAutofit/>
          </a:bodyPr>
          <a:lstStyle/>
          <a:p>
            <a:r>
              <a:rPr lang="ja-JP" altLang="en-US" sz="6000" dirty="0"/>
              <a:t>三枚の</a:t>
            </a:r>
            <a:r>
              <a:rPr lang="ja-JP" altLang="en-US" sz="6000" dirty="0" smtClean="0"/>
              <a:t>写真からの印象は</a:t>
            </a:r>
            <a:r>
              <a:rPr lang="en-US" altLang="ja-JP" sz="6000" dirty="0" smtClean="0"/>
              <a:t/>
            </a:r>
            <a:br>
              <a:rPr lang="en-US" altLang="ja-JP" sz="6000" dirty="0" smtClean="0"/>
            </a:br>
            <a:r>
              <a:rPr lang="ja-JP" altLang="en-US" sz="6000" dirty="0" smtClean="0"/>
              <a:t>？</a:t>
            </a:r>
            <a:endParaRPr kumimoji="1" lang="ja-JP" altLang="en-US" sz="6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35504" t="17718" b="4966"/>
          <a:stretch>
            <a:fillRect/>
          </a:stretch>
        </p:blipFill>
        <p:spPr bwMode="auto">
          <a:xfrm>
            <a:off x="1043608" y="216024"/>
            <a:ext cx="7704856"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UUExQVFRUWGBgaFhgYGBgYGRgYGhcYGBcYGBgXHCYeFxkjGhgYHy8gIycpLCwsGh4xNTAqNSYrLCkBCQoKDgwOGg8PGiwkHCQsLCwsLCwsLCwsLCwsLCwsLCwsLCwsKSwsLCwsLCwsLCwsLCwsLCwsLCwsLCwsLCwsLP/AABEIAN8A4gMBIgACEQEDEQH/xAAbAAACAwEBAQAAAAAAAAAAAAACAwEEBQAGB//EADsQAAEDAgQEBAUDAwQBBQEAAAECESEAMQMSQVEEYXGBBSKRoRMyscHwBtHxQlLhFCNicpIVQ4Ky0iT/xAAZAQEBAQEBAQAAAAAAAAAAAAABAAIDBAX/xAAhEQEBAQACAwACAwEAAAAAAAAAARECIRIxQVFhAyKBE//aAAwDAQACEQMRAD8AwhjQIYxO5DPPq0fuZwMJlKWSejuA2oGm3ep4TLiJZ2LBja2iRow+1FjqdJSWgkBUgnzEQ0EM5e5izCunxzV8Y+UF2Gz7N/S8XAeOVBi8XlAWAVBbOAXcnaetCjh/KCAP+JawM61DpAKVpk/KRpGv1b+BxsvslcfipKVFNo/zap/TiFY6kjDYKIMWUSwSwI0tpvsTV3ifB1JQhYyKRiBSgEkEpYtlULpPXmztWCvhFoXnFvZrW25da5+rrneq9Rh45Dsb6nXnPWk4aioqzMc2js5voGN6Pg8JKwjQK0cmbNdwXij/ANMlSSUFBIYFjJ21Ywzkb16stjZXDrySXgNaz29z79KVisC4Lj3ttyNGeGKVsqHAvEbnV/3FSsBrzP2l2Gr7VnDCUqDi8GebaPt+1MOIX1n8bn1rmmAXA/NOYqUpJzG4DEzvq1z1aKiXxanAaZG4f7CWM0PywR5idZ68md96YuQedgAdjHb81oUpFlexEOLjmL/xQsRiIzJLHKrSAWjQHrQnhwlgHNtdhFWE4JGZBYkbfNGqRqC9uu1LW4gw4Mm7WaIqSAhnJY2t2LuX25UKkB0gAu5Lv3kC+vT3o1YxUDmYkqc2F3fkNeVAcQQSPM5d+2x2+prJCgztflpRoxb7MPVix9KDDE5mDDTSrGCwJdJdp0ysoT0b69qgScR5AIbsGPTvzocfw/MgaApLdg3rHtRoDgESHidJ3ude/OrHCYoBL94v+9/rRkvtM3hsVgAvykQ5YAwwYncCz1fGIFOlJb+5rEOIJ/NKs4nwyJYv81+UOxPJ2I96yMfBCFoKAxJY6AhiWj1rNmKHJSBAsCeto7TdqHgkupR3IZib5RHaactCky0KfUXgHR+U/vSME5VkcnaQAS4OwuBRZ9X1bw07uAIibafT1ruIZU5UpBDuCojdmJ25mowXSS7mOzal2Ow9KZiGwEXPYuYOldeM6VVP9QRqvsS3bzV1M/8ASXkQDaUfea6nsLQw2wwsEOYG5/5W0Y7Ed6QtWYCMoPp39fvVPhlKPmMXaYPzX5/1b1ZHEDMFTYBIuSAWSzWsS38U3l0C+D444iXKbE2F2LO1x31pOPhsSWDabTV3CWQhiGBDkhtxmBAtYfWjRglUFlKaGS0M7sLeWjNiU0rUEkOQDo4sPvdutNTw7yC8cvcD61CuAALFumjMJYcx9KBGOzsIa2vInn+9qz4/knf6LEww6QUJxHALOksQFEFQ8sjRrtY0tXDlaQ2VxEgCWEEg87neiwvF1t5cVSfKcuYnL5riXAc3ES1L4fiPlZKTm/8Ai7Tbd/pTkZsBiYWIGcri4Cyb/wDYtPKnfFWHLFI1BJsIsOtWcZZUoHMtg3zNmYDysz2bTSuxPMkJyqGaOkf3CzyQL+tVn7OKg4rMXYD1IIvFOUuRLbjldqr4vB5QEjy5Yc7M0c4qFpUmxSb3HLb2rO8p7JuYf4+r0xAe7vM7jb2O+lUx4iAJRl3KXL9XNp/zVrg1DEBZTHQHtaI1imcpTq1wWBnUkJAzksl7PZtmMMbgj1SvAUb3F3uCII5WIvULxC/lPIkfjOf80GRWXKFEDkY5RaxI7mqorh8QKdjAvo0sC/rXYyRJcGb37aP9KHBwAkNDkzF3MW5UzCaxeJLRu30NE9doWIkkStukP+Od6g4BLuokcyw9R2piHZ8rsoW5h5Gxv2p+GSNRBe9piOu9awIHDmAJYbvIEyO9Cbsw56A3vrrpXKxj8obZ3gBzpeq2KMrFPzEwXjU+bXd49DRYdHxOOEhhKiZEAARJMtOvsdDw+FVKsSSLCAlO7bk79bUAxAlBUoEqzDMWlROkQNGG1J4zxcp/9snr5bdXeN271n+s7o1bxlRmmXaNJ0HWqvCpdSlEFnY9AQJOkl+9O4PjRiYQUkFuehG8yLUjh3VmVoSb6WH2+lV+LdW8HDJWxNyA5eBzJvFFjtmgsxImH3n70zhsQIQSZUp2n5RuwuWL9QNqpfCStJUpwZbbm5ePT6V29RBUkvCkEaEkAkaEh4NRR/AH9h/8T+9RWP8AElaAWSwZIuCJIDERpLnfnRsCLCIDt3+gnrUIA3Dm46PIBoELhTNoXPPoY/L1uMkrwcQrcL8uxYj0OvNx7U3BCkqZJuznY/2sZJN8wYhp5MxcKB+Q2rd/SlpSxDqENEbtO5nYXrOI43LAuWewMA3GzEUWKH0/b6XmqXiuAVFIT5HVcEhvK+mjPGtTgcPlCXKuqiSSLEHuDTveI8IYMw7+g7vQo8rkCdBLdhanjFIVL30YWv8AR+1EXcQI1DHM/Pl9KcaIw+J3M2JZo0d+oqyriIZMwBykxLuf3pQwxMPLu7XuCwYX9qPB4SASLjXWbDXWw5UdovFwFMc82KW03Mhzo+sa1TKi5s2gYBnkuder61pYuK59zPzTflpaNdaz8dLvleS83O9/yKLEbicMLQdqr4QVhHMmCli5Ds7gQdiHHWraVOkMJSGc7/S1QMYhJd3KlFw39QDuekbVnlNVFg2FlEu86/vrXEbb92fpLdqro4tSQMpGXVMe5bnro1O4ZIUXkJP01f3rM5apUw5Daj1G/aoSkl2A25nl6a1KTfZtfowtTzJhgDzH1PNq2SwmGEzpoG6TTkK0Jk2F3Ad72oMg059DyZwZocXFIEbdGjMLbt96gnAS6VKkdOrTsDNK4+AFN8hCu1iALGCaf8QQAWCYndoYwD05GhxcM6aO15BuI5fSq+kNOCCQWS7OndtW/NTWX48geUEgAn+T0q9gZsxwwHaUWbKL3uzjmx60/iOFCnC0ggNc3tuHl6rPKBICAgD5QwiAO3pVPhRKkxoR327uaNRQkwh3/pHWL/LMTUcQhT/FYEkMkakhiZa83Zpo+o2xnZQ9NtLUOHhZiyUkk3AHew/PWgQshMpIMsBoSxJL7gN6dKYPFAgoUkGASb5gZYGG5Bt+1b2fSZ8BP9j83M+9dTf/AFNWyfQH3aa6neKUlYZhxOpYvoC73/zRjA8oKf6of8Pu1CtRIEzudW3vzosxhwYMydRA3mRFQMxTlJAJUGgC1jMah6UhIm8BxFy7EFzAP3oBxOG6QpYmIINwzdXI15U8KClQyU87ty3OjA0olQ8wIMQkR8qZzcjLTaTRhyH5GC0d9Ln1o8bHSrRtA0ERDu7j9qV8MBgSQGuXbViWB1YQKEZhkAMxlpkCxJFrN9Kgtq4Z7DlDbCkDDdIaIiBdzIcm99bCncPilPUNflqX6UaVfh+IKpUkgFymCXDkEOxYuNeVPUgFyHcn+fvRoVdiTBhwwvbfbfrSis7X2bb3p+JJUTf2bblpUIAL6bdduv8ANOUlhuI1sdxtUYmGCDIk72LG3rQg+ZABIdJkC+2n5rUlLhgHmG0Z4paeFZzIJaWkj6bw1GnFUkEFQKQQxN5gR+ez0IY4cKS5IUWaHIALwsnXyuwHe4qsrHSlkkGNTqNCO0Nyq0cIMClwZs70JSdCoC2hsIcKfes3jfgVTxCBrGzTa0c3piMZJ/qAvuTbkDFCrgwpRnWIS5HPy3v7U9KAHSwdMEixvruIejj5LsA4tJLG79CdyxtcaTUKYlMMS1xoOfaixMDMkEmAeTjofbbSlKxCVZYBSQ/9pDfMBuQCe+1Hc6p1ZxCCzCX72ln6PXYJ1Lfgj7b1KkhyG5W3+9Mw8JgQHaTGzGDcC/3rolZIClpyu6dS0KKS4HZTv05td4kqYqUc0F+e7MLvtVPFPw8RKx5QVNsGIdJMu7hu9PxcRxyIaLRdufTeqAnAw3xGLsQFOJLMAWBub+tBihlAWZy82t3uKPFOQpX/AGu7f2nXq49DSMXHD5iAA0FxJdVt/wCn1rjOuWUz1g8LGL5EjcAwz/5c6a0LE5lH+kFgWE6C341IwUEqJSohiA0XF7vEg1YzHPlhRUD5ebs43Jit06EL5juf2LVFV1cUQfkPofsa6kNFSGTmBBh7GGjqzPSEozJICDltPpadD9KsoxhmyjYNzDPpD0GDjs4Nplo0c+j/AJNdQRg8ClIZCQAZMd+0iGqxg8GzMwJIZ7BuevXlQoQnLLjYB7CdNH73piVAxL55LnaYOk6e9ACjGbMddO/sIemBIOl7u3IksIqMr2aQ8iw/BQYQOmt45HcfjikmISGUxzaODG4IF5cX361C8Fms2u/Ls9dh4gAZgNXa5H+d96SrDSVZtQGMXfQnbWhGEJEs4ebadA7T+adircRo+7G++tRwyze7PJ0bQ96luTUoRIY7gzPKzHnq9Cnt7W+v4aNWMFNJv6336/ShGIAqTeEiJ7anpzqRnLTfV+dVvhkpAUGLyBcMYfqG9afhsTDasOfL0rsfBRiABeZgQQyiJBB361YQpAHdtY5mmBKdP8fk0t/X25v7e9SjESC0ANH8DXWjMQVDK7SdAde+lMADFx/VcHNJ8xi8G3po9cpEv00o2L/zF9qcBAxACwCl32AewDq0jrSeJDfDWxyqzAEnYu02Yx36Gr/GYrYRIKcxIAhlRsNmmdQL1WTwvkyqAkSef7/X1rlZajk4Yy9Wbo+kU3FSAGkH0mYbZ6pYOKpshulh1G4f89qsYxASVKLAXfn212rcuxKPHJKilJUwUCAoC6gHCZsCHL8tKuYScwSoczvOoO0vNVfD8IKCVSFBShqMzQFlJixOmhp5UUK0ZRzB7gtI+7cj3zPeqIxCWke9v4rL43hACA/kzWuwJb01Z61sUu3Pd9m/f3qvxTFkxmJB9GJP0o5yKkqGRSmYg3IjNFxt1pnBpEFQd33HS/M/xQp4diw3s5bzAtHdwOQp2JgEE5gPZ7aPb82qws7E49YJAMAkXTXVpHgwdT7/AL11axBwsNhbfXXuNgPelY3DkqCmAcEE2dOjMd9a7g/FFEDOiCAQpJCmOrxEU9SheDaQ7f4jet9WMi+EAlpIgNdwI1Iht67EJLaz7M01OKvy2sOjm/ejwsQeZ4DOGtr+1OIvOblmto/p1aaWlTE82iH6zfWKNCgd6NQAJTP5Lbn+KCEYjRoe9HlBvzuZuLR1rlJB2Z9CQY70YYDvJgkzTiICyLEsZMu3LrrR/DOUtYXJYiTHWR9alPMMG0+tSVEj6QLTvrp3uKEWrDU1/UARMP7v2oMbDTBVljXYmNfl0vRlFnNg5DXJzWOkZevKgwsq0uzPyDqALMeTOG7UBPD8OkGGSDJAHuJbY+veU8MrMlQW4yjOD/V/yS0BQtz7V2DgpFnb8ZhtR4+IlCSouyQ8bW9be9WFOKosSJV35HRrWqt4hkSxVLmBqGHPvpV7xDw5QzIURmYfKXBh4Um46VSxOBdSSYCZYWJDHtI0iqg/BUcozAi+4PpoZp6VNG7v6VGISpRNnNvfSALRSsbFdkgyXbVhqW1uNpbnWvRRmdYawBVG7ZQOVye3OnHCaQ9z1/B0ofD8BOGljLkkk3UX+ulMSoOxfcx7/nKiKEcRwmZLgsofKXAcn+kvuB61X4TzklUrG5L7QORHuD0ucRizmAKgRlyjlZtSdG11qpxmEXzC+rPfQvua58pl0fteThgkOQAxuWcNbmS/v3pXF/7ggCLAOGbVusxQcLiFWGBJ9y7673pmHhlKcxNxb8151r20UgEgc+5Yvf1qqk5cQFcAjK+l9/vTsJgSk7/WfvQcQlRMtlDxu/2uY5Vz5bYrFrjOHYlOYFjcW9RftVX4BeVPabw2u9V+G4jIcqpLeV5cdNwKuoWCkRcTdx26xWpZVO1U4nI+tTV1GGlh5j6mppwq/EBgnJImDZtSH1j251xVHl2bnuPaKWvjZLDrLuZLe1MUkAJzYarOS7JIDQNbg2MgsGaWVjRFAGpComLak/l6kILO4k/c3+lLU4SqXB6+VzYwxID12DjZUxmJu/UmzmDbpMjV1FjEWHcAAkDU5i4Jj+mKcs7lofpzqSErABN9enP6VXRw6gSkqJQ/lBvLCSb6nW9BWU5i76WZth80TL+ppow226bV2FjwQlxP776Bz0eoRP8AN/aK2hZZJb7y380jh+LzFmJd2IkHLBLnS1WckNHN7Re3Kgw0BIhR+bNcMCouphZyWHapISQynd28r5b5rkbMD7USgCNAYb25jd3rO8W4jERiZhlyasHZWpJZxpVrAU6UqIZ+h69dqN0atfBCUgkgQo2IgazDc+dV8DiBJVePKzxzgsSJokISfN8wEWgHU87R0Lb1j/qDiSnKi7uQ5Z9AGcGi3JotxuYoCwC55F4v6GN6jDLDzB4jq8OHiKx+D4nECsqmHygghm2vNgBOtbiTHmYW/kft+0anZlKXiiXj6fjUeECfM2VJ+WQ4SHYtobljypvEYYUhm+YERzFJ4cukby4v5gSFD1BpQyuwZzLa9elAFkG47RLA/n3phV78+f8ANVuGKiHUCJVobQOU1mpy1GAgPBkyzkSPr2qwghi8XHX8ig+LqFOre7DlvG9K4jFDgS5AJYszOHtO1658rkKtwnEFKlDorvb7ir5LgBw7D20i3WqHAYBUpSpjyhm6n7VexYBYuSLHTvtVx9LiRmGYgw7HRpBbtU6lTdtIpFlERYFz/wBiH+vrV0kSQRzJsP8ABk1Rpm+JYflJFwHG4I59KHwzjkJUPikh4cWMNcb2j/FWcTHhkvmUSNGAaSQbyW/DR4PhgWllAZWYCXNmb61nO9gzs/8A1v8A29f8VNeXVw/EJJSCphA7RXVryZ8v02RhAEEjecoOjl36n3qyAVp0T0JtJgvMV3D4qQrzPl5gRDSxi46d5ViR5kqLaEaiwm4NbRvEYYSertsYs/VhS8wcB2PQ3Zr6GLvRLS6XKgkjW5SQYIDh52NRh8GHElZDFwDeQWuNCW5+lSWnAbdtJKt21mjTjOADI6z/ANYkE0ZUUlTuSNLhmDEkG7afxQnGJY8um+lSE4HlaSDd3DEXh/w0eaA5YgE210c/f6VXOLJALs4UBLE27fmlPUnmJBJA79qYhoWGkHcbuzEHcdpavPfqTj0qUEpCvK+eWuOlxqevWtrBx3OUgDYkhrDvq00xXhmGSVqSCppBsS1zuQ1Z5S2ZGbNJ8LdOCgTmCXfrZ3DSPSKV4gnGYnDIe5AJvynywQJ06VoIQ6RpA5Xktz/OdVVklYAfICQbEO152POtZ0SPDuBUQ+IRm0nQQHFohmNR4jwZxG0LXdiAQ89XtuedXsRJyuNRqLvz2Zj+9Jwy+l7npM6fhqz4M+EcD51jMScpJJJlSpbM/wAxrSxMUkzAZo5DZ6r4fDtLQ/JnYAAC5toP8HxChhpzKj11kC17R2pkw5hfE45SyQQCogJ5GZI1DA+jcwaMIJUMpGUBmI8z6qJ1Jk210qhxQygYy3cKdKCPlBDENobE9KuYLqCSSGUQznyyWE7dagenFTIgQ1hLkRbl7UbZRDSSGYd76u1qrBkk29X5Ro1WcPBBDlkjKVOQQ4DgjkX96CQnDGsaiGFvz3qvxBBVlQBmcAmb6dgHPrWocApQAUsom7mUtDOI+bQ61kYRzYgPNRP0+9Y5TVVzhcIYeltbEka9XN6Yog39DeBb79K7IS9tmBZgbRqdC32FKxEsPtcN+NUYq4mIcxypKiwgM2oDmwokoxGEBrMT+wpuCk+ZLtmIVeGZhG7hUc6uCRrHc/SdTFEhVeH4QB9Tc/xsNnokp9Tr9O/79qr8fxxwgkhJOYw4YRc2kE0HC8YleEVKCgpCrj5DscgBKi5IZ2m1Wz0tNVjgEgjEcbJLdoqaHB8UdKc3B4xLByEliWkjlU1f8/2POEf6YlJmWbQHcXuXFvwElQKA7yJB56RZuVWsbBSWYsCBoQH1uSbajlvSU4ISpQJJS78hycGa1gJwyU+YSY076kuKtMpQcAsII7F/YmedTw6SzMGAe0yo7m7n8FQrDOrtrcQTez04RJMgksIYAhxSVrAIDFzZ997N/NHgpCif+LEhpALSzOdpOtGlALsl/ezgxprepIWjc/h6D+0g96gYb6XEHluedH8Fjt92n6DWiw0QdWkHb9pEPSnLw0tDEn0LO2mn3rk4tmlQb8BMHalrSSJZobLu8mLH3YmjKs2pFrXuIDentUDMQAvLAkvOsGzsHqsrEILkMlwAWmS1gem1PUYJvMmeYdvy9VkY6CCxeSCzQXtrL0o3HxXOZUaXbnJaD0pGNiOQA7NcksGJJ6O4t95bB0JcW30seVQhKAkaaaCNp51JS8WxQcIkqIOEHvCn03cE+5p/DpW6TiqUvESjy/8AEXDHYsHWZ9GrG/VeEpIwnYJVnO5fy30hJSPWleH+P4oR8PDSVYq3BV8xIZgdyQN4DeljNvbb8WxMMBCVrGdSkeWYDh30Slry56CtR0geROUMyi4YEKcqYiAYDA3AOpfG8O4PC4f/AHeKUF4ii4B8xzO8P8yrSbab1Z8Gxv8AUJVnByuY3EsVFmUzswjy61GGq4rDU7Y0AycyBaWD3ZmpqPGOH+ErPiguoXUHhZBcC/l6QXrPwMY4mH5Sr5WYOUgsRIgFMewpfh/hOIkZEpUspUsQAHEGxkbzyrOlpYviaCQnDWSMrqDpLsYyASEgH2rJ8NxVknK5bqYKh+3vTeO8J+EpWKlAw3SxE+V4LGW6dajwEZfiZsrlkgva7kMWcXn0rGMd+UauEpwCXdg/WdBtf1qUkMZHejOBr5hMOo9zEF425CoSvKQVJcXgm23LrW3SKeEvzq5M49Y9atoHlJtHRi4l9qXwmBmzKAbOqBsl2T1iXi9RxmIwI0uTsDaH2lhveaPhimnhPjILu6S5UHAZ5JFgTG1UfEP1MAkYeAMo/qUQHNwAkSyQNTJvFaY4AqwjolQLqBDwGI5ifaeXmPFfCl4KmVbQ6GrjMcv5LZ6WleP4pLlZc3+X9q6soYXOorePP5X8vd4QI5BvKCARG1IxMNb6EFrX5g8var5UH8zEEPMG2hHPd/elqUkgsCOrHa5f7a1mvWqf6hQWlXlUbS8+UwWf8aqWF8ZJIJCkqUDDEsCQwdikS2thtWwlkgamTyYbgsdwRtVQ4DyCW/tMh7OAbR9BWPZWsLDcuA8No5TsVPNrdB1WtT2BDc7bdaHCWCPqL8j1FQEHMQXOYQbAcj7VvUFfGJBkhzHqOZeXjWnAEhrHax9daUtGVykAFSSl2nkXNutOUIJclTv1u5Ju9tOdE0JGEZ1tPv6vRrw5PKQbO+5/L0rBISXBDs884EHpRY6FLcBRTZyG93itkWExOl0hW4ePp9edVcHgUozZQznMXiXA8svq9W8HBygpk7vNmvvdvxqAS4eZ62PW1WAsp8xTycak3AbXQ/hqt4hjnJnSBAPl5lmkFwHIHOzjS5h8SQspBdOUuQADeA+ztVbiAomwY4ifKFF5IUyUjoOu1Sea8cOJnSjHABSlwUl4UXcwAfag8L4R1OFEKQM7JhRAPmAOhY1f/VmH/wD2hJIZsMO1gdZ2et3wngEYYAQFJLAqWr5pLBvURHu9NrEm1V4fwXC+IoqJxgoZgTYATJd1bP7G1W+O8STwyU/ESo5yrKEskQw9JgCINV+E4lasPFVwxY4a2CFIBWWAOVQc5QrzMA7SHql+tfFkY+FgrCnMlCIORBfMCx8rLDBLTJ62Nep0zMDxfiDCFKbkEtqz+WbVscZw6ThYbniMRSklSjgspWZQGYLOg/49a8tg+ILSGCon3vXr/wBCcIOI+McRSlDBSFhJUrK0u4zpDRVjMu9C8RScPhMNHmDoSCDf5gtlHUufasnwjFSzFRDqOgIGj7+x5NT/ABpCG8qQHUZDsRNnMXrGQWIrGa48+ecunqVcapmSWZwQwnT5gX/mnJRi4iHGYIcjR1HUBtOlYyMYAO9e08NAOCnDJCULQA7Oc5SLTIJMpDO2jPVOLrxvkx+ExlOEJDMCDa1pOka1YHAKGGVqTDh3kySxn+mGB+zVrYfDJJSoH4xISE4iUJBKxZRH93Mu7F3sanC+MKxOLHDLTlIK8ysx8wSMoGGlLuSSSb+V4LTqcXTcUeH4ZizJKWazkFRtHLf6tTPGeDS2X5kEQFB1AuIBgEu1rTUeNoTwhXnxAkKAKUPmWpxox+WXCrHevG+JfqXGxQU5ilJMz5lf9lfYd3vWPG1m8pPY1+Foc/7if/JP/wCq6sfLUV08a8+R7LjPElIA+YhwFEiNxDAd/wCKs8Nxma2UkOGFoPPblyo1JKtQw2+h0PbalowGLfDALMCAMsl/w86x3r1LuBxCsSSSA5At6P8AxS8MJCwZYWEGdjIo8BXnyrABIhWbViQ8WO371PE4bM7EwQBEXe003DiripCcqw4ckKsQXsbQxZx/g0GHiOTl35TrpaGPKtH/AE7oDCVKbkNQN3If07iijhAkljlP163c1nuew5KmOTKQbvpeQ++vejxgUqfN2vFzfeq6MR1M/mcB7B7H8501ZKWtef5FJcBAUCSJAO/49OzqfLH+aqYoWR5VJSXBmQQ4e3Q3p+aWlxqfyIiqI5eI49tecUGGSlQAv9j+etQddK7MG5k7Cxf871om8bhJBISUnciRIliRpvy1qpx3DTh3ckyCbJSoP2zPG1GvHgQYZvZm2ml4qlHGCWASgBFwrzLyqVL6JKX5nrVQwP1V4epCk4hKiMSBmUVKGUASTvdtJrR/SvjK8RJwCrZQKjcC4bUsw6PWv4r4f8fhWbMtM4bC5yyIOoJG7hPOvnmHilCgpJYpLg7EUzuMcv617fxR+G4hPFJBCFnJjAaKZwsa7GZcbqrxniWOnExlqQGSpRIH5vfvW949+p/jYGHholS0j4mpDGEjm4+m9aXhn6ZRhYacVcs+ZylISYaTZIe/KKdxXt4vE4dSWzJKdZBDjcPetLwPxZeCohJZK8oxISTlBNswLQSDuHr0PE8IeIdKUOgM68qoG6UljofMWfavKcRhFCik3BILcvt+9M7c+XTe8bxZDRc9iwH3rDUZrviVBpnHJjhe7qytcVWwPEcTDPkWQ9xcHsYphW4qtiIrV4nhcbnhv6rxTjYWdWXDDghPkHmDZjo9jO2k1c/Vf6iwVhKMAedKsxxBABechuSbEn3ryhTSyKpxdpyOxMcrUVLUVKNyS5PUmuApIpoNPixR5K6pzmurWOe19CxFJJDDpAdn/wAtrehXiWYFy99zvvvO2lV8RRKYSGeHEgHRxYBn0vSnUBqkdSAzmOZgV5de13GMFhQZ3MNEb+watAF05mAcCwaOWl/vVHGWVp1JSoiDmJa5iSHBE13AJWghChCrJLHLD36/k0QtLBw1HME2YO28Bw+thvNVBiqcBKCSTMgeVId2MaGeWrw5aJkMzTzH9V/elrQkAtPmh23e37VWalPicAqlPzA+skOTtz/irKXtaTdpDlo/NqcnAKXIEiXEsHAD/wBtx61XxcNwW+YWDX/zWPVQoLiHlum2jxtUqBTvIeNZi3JqrP5QQe2voLs1WDxeXDSoAKI0IJs9vataQYh8zXAOzfxalBLjXf8Aa2tFhIK5sIJ66Wgi8+m9NyM9mJvcft+c6QFK05k5oAnrBygC5s8bDeqnh2KV4+ISFMMUaG4ytmfkBpVvAxVfEcAFRAG1lEkPpCidopvE4ZRikgIScZAWkKYlJSybiZCknsRvVewv8AnKUq0IYclAkxu4IHKIrwv6s8LOFxBJAAxPONg/zB+p969dx/iK0YiUhKFFYLJRmSHAZiHLAsHNZuP+l/jJzYmMVYx2lCbthpF2m/4dSjl3Mea/TeOMPiEny5rIK1BKEkhsylEFgA/PaWr3H+kCjhpUta1BQLhggMCMqEEOdTmUXEMBp854nh1YayhUKSZ/NRWn4d4+vCDEZmHkJLZdL6hiY96379MTlnVfV/AVI4ZC0YyifOVZlNlcwEgtqLO7kV86/WWBhqxlYuECELNizh5EXG0gW51n43jWLiuVYjqDFLwANkvCSOTFn5VUGIzyVFQYk2ZwYGsgFz6VrjxZ58pYUimChCaNNdJHnriKBQplAa3ghRFBlpzVBRQ3KXlqWomrgKZFrmrqlqit4Htjw8FnLaJvGgs4tbSuxuFTYKKwCJYiQDGVUvPtFqjBITKSyXBTytLuxEcppicUqBJj+2XNi+jhue/SvmParqRkP9IN0wXgQ+w3mi4fFI8uXmCr0nfzOX2olcGbg5n1vDHfSdajDGUEK33kXj3HoBT3pWMPi85LhiGszGGLaQQb89Gpx6duUs3Ss9WHLF2Ft20DQ4mnIWUOkkl92cCDpfToCK0l/C43/bKFZRfKVObw/l1FgC4near8IgLxGUSAAf8A6w7c2pycFJTD5gkXnMeXbf71UQsFR0YD7b96zyiHi8EUkhSZJ3O7x70OQB2sIHR7vTVLJHmcjSddLm3T70vGDz9W+1Wz4dAYMCNo/PSixFPDx9NusfWpUBq4h9L6Du5nrFIUWOhB2p1K/HcMtSQcNWVSSCG1Yuznp+9R4rhhWTFKlghaEuVMoJJOYFOhu5DCGq/ghiGE/nvVLjvBvi4yjDJSCoiMwlKWjkfQUUWJX4UnCScROLjIUBKviF2YeUMJ80VjjiuKL5cTFbRz9SRWjw+FiWUvMlL5JdtH7W9a9L4T4InESMMpIWoM6/KlIILKDeZSjcaQ1jR5b6ZvHXy3HcKL3cu++r1ANbv6p8KOFiFwxcpWNlCsYJrpxrheunZib01ApQp2HXfi58h5aIJrk1Ndo40AFcUVJTUtFJLCKFqJQoaMbiGqQmpaprUWorqmurSeoWIPlSpLlrXG5GlMWSlClKMsG6C4YszkiTtRA4XyMQbwSAwd7G1IC058pDhYYCwFgNOXKvk691guA49ZCQT5UgtlZ+jDR496uKYglTJFy/l7wWqfgpShSgCEhSsoh20BaCdH/elYas75sMkBwWykQWfzNqNq3PXZOXwoxAGhmLpMsHcAgBpO+tDjcCc2YktoLD/5EfMR6UOHxCMPzKzpQTyIcsSSAXM+jVONjlfmSoBLsnyuVPBJcwCS2+sU9AeKghSVJUQkf0wXEGCJcUasHIpSViQYPIh2eHggg/Wk4eI4yqZKk2aygFMpjoz2PZ6fj8QpR80QAG1YNP0ovtoGKhLNldxdzDGLWFCtJJjUgTYFtxyoeMGgcGHMTyN9IrkLCibsbgNcCL9WrPL3BRISwd3L2vpflZqEYMWJ6coIa4Mj8aowwt2YB7C5P2o/hzlU3pAYWu561at/CM2VnsbTcaiRoXHoacnjEhJyJAJGXcf1Ek2EBUD70nGw8oATlI6G3epw8DMwBBUqGkaxLNN6tq2/hXXguWAM/f6616XwPiDi4In/AHeHIZ/6sMl09WPl7isFa7BTgpJGZyS1ikh2uLjnej8O45WBiDEHMKBsUn5gWLtrGoo49XR5Rrfq/ghxPD/HysrMUYpAYOZwljSwKTP9Kd6+WrSQWNxFfZOD4LNjnBxjmRiZgkAqyYalPlWlL6Ei4JZXKvn36q8HyHOAxSci+Zs4ncH2rp6rn/Jx+vNAUxIoRRJr0cHmpoNS9ADRPXZzTXGuNca1ABVDUmhobiRXVz1xNJc9dQ5q6ov/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8436" name="AutoShape 4" descr="data:image/jpeg;base64,/9j/4AAQSkZJRgABAQAAAQABAAD/2wCEAAkGBhMSERUUExQVFRUWGBgaFhgYGBgYGRgYGhcYGBcYGBgXHCYeFxkjGhgYHy8gIycpLCwsGh4xNTAqNSYrLCkBCQoKDgwOGg8PGiwkHCQsLCwsLCwsLCwsLCwsLCwsLCwsLCwsKSwsLCwsLCwsLCwsLCwsLCwsLCwsLCwsLCwsLP/AABEIAN8A4gMBIgACEQEDEQH/xAAbAAACAwEBAQAAAAAAAAAAAAACAwEEBQAGB//EADsQAAEDAgQEBAUDAwQBBQEAAAECESEAMQMSQVEEYXGBBSKRoRMyscHwBtHxQlLhFCNicpIVQ4Ky0iT/xAAZAQEBAQEBAQAAAAAAAAAAAAABAAIDBAX/xAAhEQEBAQACAwACAwEAAAAAAAAAARECIRIxQVFhAyKBE//aAAwDAQACEQMRAD8AwhjQIYxO5DPPq0fuZwMJlKWSejuA2oGm3ep4TLiJZ2LBja2iRow+1FjqdJSWgkBUgnzEQ0EM5e5izCunxzV8Y+UF2Gz7N/S8XAeOVBi8XlAWAVBbOAXcnaetCjh/KCAP+JawM61DpAKVpk/KRpGv1b+BxsvslcfipKVFNo/zap/TiFY6kjDYKIMWUSwSwI0tpvsTV3ifB1JQhYyKRiBSgEkEpYtlULpPXmztWCvhFoXnFvZrW25da5+rrneq9Rh45Dsb6nXnPWk4aioqzMc2js5voGN6Pg8JKwjQK0cmbNdwXij/ANMlSSUFBIYFjJ21Ywzkb16stjZXDrySXgNaz29z79KVisC4Lj3ttyNGeGKVsqHAvEbnV/3FSsBrzP2l2Gr7VnDCUqDi8GebaPt+1MOIX1n8bn1rmmAXA/NOYqUpJzG4DEzvq1z1aKiXxanAaZG4f7CWM0PywR5idZ68md96YuQedgAdjHb81oUpFlexEOLjmL/xQsRiIzJLHKrSAWjQHrQnhwlgHNtdhFWE4JGZBYkbfNGqRqC9uu1LW4gw4Mm7WaIqSAhnJY2t2LuX25UKkB0gAu5Lv3kC+vT3o1YxUDmYkqc2F3fkNeVAcQQSPM5d+2x2+prJCgztflpRoxb7MPVix9KDDE5mDDTSrGCwJdJdp0ysoT0b69qgScR5AIbsGPTvzocfw/MgaApLdg3rHtRoDgESHidJ3ude/OrHCYoBL94v+9/rRkvtM3hsVgAvykQ5YAwwYncCz1fGIFOlJb+5rEOIJ/NKs4nwyJYv81+UOxPJ2I96yMfBCFoKAxJY6AhiWj1rNmKHJSBAsCeto7TdqHgkupR3IZib5RHaactCky0KfUXgHR+U/vSME5VkcnaQAS4OwuBRZ9X1bw07uAIibafT1ruIZU5UpBDuCojdmJ25mowXSS7mOzal2Ow9KZiGwEXPYuYOldeM6VVP9QRqvsS3bzV1M/8ASXkQDaUfea6nsLQw2wwsEOYG5/5W0Y7Ed6QtWYCMoPp39fvVPhlKPmMXaYPzX5/1b1ZHEDMFTYBIuSAWSzWsS38U3l0C+D444iXKbE2F2LO1x31pOPhsSWDabTV3CWQhiGBDkhtxmBAtYfWjRglUFlKaGS0M7sLeWjNiU0rUEkOQDo4sPvdutNTw7yC8cvcD61CuAALFumjMJYcx9KBGOzsIa2vInn+9qz4/knf6LEww6QUJxHALOksQFEFQ8sjRrtY0tXDlaQ2VxEgCWEEg87neiwvF1t5cVSfKcuYnL5riXAc3ES1L4fiPlZKTm/8Ai7Tbd/pTkZsBiYWIGcri4Cyb/wDYtPKnfFWHLFI1BJsIsOtWcZZUoHMtg3zNmYDysz2bTSuxPMkJyqGaOkf3CzyQL+tVn7OKg4rMXYD1IIvFOUuRLbjldqr4vB5QEjy5Yc7M0c4qFpUmxSb3HLb2rO8p7JuYf4+r0xAe7vM7jb2O+lUx4iAJRl3KXL9XNp/zVrg1DEBZTHQHtaI1imcpTq1wWBnUkJAzksl7PZtmMMbgj1SvAUb3F3uCII5WIvULxC/lPIkfjOf80GRWXKFEDkY5RaxI7mqorh8QKdjAvo0sC/rXYyRJcGb37aP9KHBwAkNDkzF3MW5UzCaxeJLRu30NE9doWIkkStukP+Od6g4BLuokcyw9R2piHZ8rsoW5h5Gxv2p+GSNRBe9piOu9awIHDmAJYbvIEyO9Cbsw56A3vrrpXKxj8obZ3gBzpeq2KMrFPzEwXjU+bXd49DRYdHxOOEhhKiZEAARJMtOvsdDw+FVKsSSLCAlO7bk79bUAxAlBUoEqzDMWlROkQNGG1J4zxcp/9snr5bdXeN271n+s7o1bxlRmmXaNJ0HWqvCpdSlEFnY9AQJOkl+9O4PjRiYQUkFuehG8yLUjh3VmVoSb6WH2+lV+LdW8HDJWxNyA5eBzJvFFjtmgsxImH3n70zhsQIQSZUp2n5RuwuWL9QNqpfCStJUpwZbbm5ePT6V29RBUkvCkEaEkAkaEh4NRR/AH9h/8T+9RWP8AElaAWSwZIuCJIDERpLnfnRsCLCIDt3+gnrUIA3Dm46PIBoELhTNoXPPoY/L1uMkrwcQrcL8uxYj0OvNx7U3BCkqZJuznY/2sZJN8wYhp5MxcKB+Q2rd/SlpSxDqENEbtO5nYXrOI43LAuWewMA3GzEUWKH0/b6XmqXiuAVFIT5HVcEhvK+mjPGtTgcPlCXKuqiSSLEHuDTveI8IYMw7+g7vQo8rkCdBLdhanjFIVL30YWv8AR+1EXcQI1DHM/Pl9KcaIw+J3M2JZo0d+oqyriIZMwBykxLuf3pQwxMPLu7XuCwYX9qPB4SASLjXWbDXWw5UdovFwFMc82KW03Mhzo+sa1TKi5s2gYBnkuder61pYuK59zPzTflpaNdaz8dLvleS83O9/yKLEbicMLQdqr4QVhHMmCli5Ds7gQdiHHWraVOkMJSGc7/S1QMYhJd3KlFw39QDuekbVnlNVFg2FlEu86/vrXEbb92fpLdqro4tSQMpGXVMe5bnro1O4ZIUXkJP01f3rM5apUw5Daj1G/aoSkl2A25nl6a1KTfZtfowtTzJhgDzH1PNq2SwmGEzpoG6TTkK0Jk2F3Ad72oMg059DyZwZocXFIEbdGjMLbt96gnAS6VKkdOrTsDNK4+AFN8hCu1iALGCaf8QQAWCYndoYwD05GhxcM6aO15BuI5fSq+kNOCCQWS7OndtW/NTWX48geUEgAn+T0q9gZsxwwHaUWbKL3uzjmx60/iOFCnC0ggNc3tuHl6rPKBICAgD5QwiAO3pVPhRKkxoR327uaNRQkwh3/pHWL/LMTUcQhT/FYEkMkakhiZa83Zpo+o2xnZQ9NtLUOHhZiyUkk3AHew/PWgQshMpIMsBoSxJL7gN6dKYPFAgoUkGASb5gZYGG5Bt+1b2fSZ8BP9j83M+9dTf/AFNWyfQH3aa6neKUlYZhxOpYvoC73/zRjA8oKf6of8Pu1CtRIEzudW3vzosxhwYMydRA3mRFQMxTlJAJUGgC1jMah6UhIm8BxFy7EFzAP3oBxOG6QpYmIINwzdXI15U8KClQyU87ty3OjA0olQ8wIMQkR8qZzcjLTaTRhyH5GC0d9Ln1o8bHSrRtA0ERDu7j9qV8MBgSQGuXbViWB1YQKEZhkAMxlpkCxJFrN9Kgtq4Z7DlDbCkDDdIaIiBdzIcm99bCncPilPUNflqX6UaVfh+IKpUkgFymCXDkEOxYuNeVPUgFyHcn+fvRoVdiTBhwwvbfbfrSis7X2bb3p+JJUTf2bblpUIAL6bdduv8ANOUlhuI1sdxtUYmGCDIk72LG3rQg+ZABIdJkC+2n5rUlLhgHmG0Z4paeFZzIJaWkj6bw1GnFUkEFQKQQxN5gR+ez0IY4cKS5IUWaHIALwsnXyuwHe4qsrHSlkkGNTqNCO0Nyq0cIMClwZs70JSdCoC2hsIcKfes3jfgVTxCBrGzTa0c3piMZJ/qAvuTbkDFCrgwpRnWIS5HPy3v7U9KAHSwdMEixvruIejj5LsA4tJLG79CdyxtcaTUKYlMMS1xoOfaixMDMkEmAeTjofbbSlKxCVZYBSQ/9pDfMBuQCe+1Hc6p1ZxCCzCX72ln6PXYJ1Lfgj7b1KkhyG5W3+9Mw8JgQHaTGzGDcC/3rolZIClpyu6dS0KKS4HZTv05td4kqYqUc0F+e7MLvtVPFPw8RKx5QVNsGIdJMu7hu9PxcRxyIaLRdufTeqAnAw3xGLsQFOJLMAWBub+tBihlAWZy82t3uKPFOQpX/AGu7f2nXq49DSMXHD5iAA0FxJdVt/wCn1rjOuWUz1g8LGL5EjcAwz/5c6a0LE5lH+kFgWE6C341IwUEqJSohiA0XF7vEg1YzHPlhRUD5ebs43Jit06EL5juf2LVFV1cUQfkPofsa6kNFSGTmBBh7GGjqzPSEozJICDltPpadD9KsoxhmyjYNzDPpD0GDjs4Nplo0c+j/AJNdQRg8ClIZCQAZMd+0iGqxg8GzMwJIZ7BuevXlQoQnLLjYB7CdNH73piVAxL55LnaYOk6e9ACjGbMddO/sIemBIOl7u3IksIqMr2aQ8iw/BQYQOmt45HcfjikmISGUxzaODG4IF5cX361C8Fms2u/Ls9dh4gAZgNXa5H+d96SrDSVZtQGMXfQnbWhGEJEs4ebadA7T+adircRo+7G++tRwyze7PJ0bQ96luTUoRIY7gzPKzHnq9Cnt7W+v4aNWMFNJv6336/ShGIAqTeEiJ7anpzqRnLTfV+dVvhkpAUGLyBcMYfqG9afhsTDasOfL0rsfBRiABeZgQQyiJBB361YQpAHdtY5mmBKdP8fk0t/X25v7e9SjESC0ANH8DXWjMQVDK7SdAde+lMADFx/VcHNJ8xi8G3po9cpEv00o2L/zF9qcBAxACwCl32AewDq0jrSeJDfDWxyqzAEnYu02Yx36Gr/GYrYRIKcxIAhlRsNmmdQL1WTwvkyqAkSef7/X1rlZajk4Yy9Wbo+kU3FSAGkH0mYbZ6pYOKpshulh1G4f89qsYxASVKLAXfn212rcuxKPHJKilJUwUCAoC6gHCZsCHL8tKuYScwSoczvOoO0vNVfD8IKCVSFBShqMzQFlJixOmhp5UUK0ZRzB7gtI+7cj3zPeqIxCWke9v4rL43hACA/kzWuwJb01Z61sUu3Pd9m/f3qvxTFkxmJB9GJP0o5yKkqGRSmYg3IjNFxt1pnBpEFQd33HS/M/xQp4diw3s5bzAtHdwOQp2JgEE5gPZ7aPb82qws7E49YJAMAkXTXVpHgwdT7/AL11axBwsNhbfXXuNgPelY3DkqCmAcEE2dOjMd9a7g/FFEDOiCAQpJCmOrxEU9SheDaQ7f4jet9WMi+EAlpIgNdwI1Iht67EJLaz7M01OKvy2sOjm/ejwsQeZ4DOGtr+1OIvOblmto/p1aaWlTE82iH6zfWKNCgd6NQAJTP5Lbn+KCEYjRoe9HlBvzuZuLR1rlJB2Z9CQY70YYDvJgkzTiICyLEsZMu3LrrR/DOUtYXJYiTHWR9alPMMG0+tSVEj6QLTvrp3uKEWrDU1/UARMP7v2oMbDTBVljXYmNfl0vRlFnNg5DXJzWOkZevKgwsq0uzPyDqALMeTOG7UBPD8OkGGSDJAHuJbY+veU8MrMlQW4yjOD/V/yS0BQtz7V2DgpFnb8ZhtR4+IlCSouyQ8bW9be9WFOKosSJV35HRrWqt4hkSxVLmBqGHPvpV7xDw5QzIURmYfKXBh4Um46VSxOBdSSYCZYWJDHtI0iqg/BUcozAi+4PpoZp6VNG7v6VGISpRNnNvfSALRSsbFdkgyXbVhqW1uNpbnWvRRmdYawBVG7ZQOVye3OnHCaQ9z1/B0ofD8BOGljLkkk3UX+ulMSoOxfcx7/nKiKEcRwmZLgsofKXAcn+kvuB61X4TzklUrG5L7QORHuD0ucRizmAKgRlyjlZtSdG11qpxmEXzC+rPfQvua58pl0fteThgkOQAxuWcNbmS/v3pXF/7ggCLAOGbVusxQcLiFWGBJ9y7673pmHhlKcxNxb8151r20UgEgc+5Yvf1qqk5cQFcAjK+l9/vTsJgSk7/WfvQcQlRMtlDxu/2uY5Vz5bYrFrjOHYlOYFjcW9RftVX4BeVPabw2u9V+G4jIcqpLeV5cdNwKuoWCkRcTdx26xWpZVO1U4nI+tTV1GGlh5j6mppwq/EBgnJImDZtSH1j251xVHl2bnuPaKWvjZLDrLuZLe1MUkAJzYarOS7JIDQNbg2MgsGaWVjRFAGpComLak/l6kILO4k/c3+lLU4SqXB6+VzYwxID12DjZUxmJu/UmzmDbpMjV1FjEWHcAAkDU5i4Jj+mKcs7lofpzqSErABN9enP6VXRw6gSkqJQ/lBvLCSb6nW9BWU5i76WZth80TL+ppow226bV2FjwQlxP776Bz0eoRP8AN/aK2hZZJb7y380jh+LzFmJd2IkHLBLnS1WckNHN7Re3Kgw0BIhR+bNcMCouphZyWHapISQynd28r5b5rkbMD7USgCNAYb25jd3rO8W4jERiZhlyasHZWpJZxpVrAU6UqIZ+h69dqN0atfBCUgkgQo2IgazDc+dV8DiBJVePKzxzgsSJokISfN8wEWgHU87R0Lb1j/qDiSnKi7uQ5Z9AGcGi3JotxuYoCwC55F4v6GN6jDLDzB4jq8OHiKx+D4nECsqmHygghm2vNgBOtbiTHmYW/kft+0anZlKXiiXj6fjUeECfM2VJ+WQ4SHYtobljypvEYYUhm+YERzFJ4cukby4v5gSFD1BpQyuwZzLa9elAFkG47RLA/n3phV78+f8ANVuGKiHUCJVobQOU1mpy1GAgPBkyzkSPr2qwghi8XHX8ig+LqFOre7DlvG9K4jFDgS5AJYszOHtO1658rkKtwnEFKlDorvb7ir5LgBw7D20i3WqHAYBUpSpjyhm6n7VexYBYuSLHTvtVx9LiRmGYgw7HRpBbtU6lTdtIpFlERYFz/wBiH+vrV0kSQRzJsP8ABk1Rpm+JYflJFwHG4I59KHwzjkJUPikh4cWMNcb2j/FWcTHhkvmUSNGAaSQbyW/DR4PhgWllAZWYCXNmb61nO9gzs/8A1v8A29f8VNeXVw/EJJSCphA7RXVryZ8v02RhAEEjecoOjl36n3qyAVp0T0JtJgvMV3D4qQrzPl5gRDSxi46d5ViR5kqLaEaiwm4NbRvEYYSertsYs/VhS8wcB2PQ3Zr6GLvRLS6XKgkjW5SQYIDh52NRh8GHElZDFwDeQWuNCW5+lSWnAbdtJKt21mjTjOADI6z/ANYkE0ZUUlTuSNLhmDEkG7afxQnGJY8um+lSE4HlaSDd3DEXh/w0eaA5YgE210c/f6VXOLJALs4UBLE27fmlPUnmJBJA79qYhoWGkHcbuzEHcdpavPfqTj0qUEpCvK+eWuOlxqevWtrBx3OUgDYkhrDvq00xXhmGSVqSCppBsS1zuQ1Z5S2ZGbNJ8LdOCgTmCXfrZ3DSPSKV4gnGYnDIe5AJvynywQJ06VoIQ6RpA5Xktz/OdVVklYAfICQbEO152POtZ0SPDuBUQ+IRm0nQQHFohmNR4jwZxG0LXdiAQ89XtuedXsRJyuNRqLvz2Zj+9Jwy+l7npM6fhqz4M+EcD51jMScpJJJlSpbM/wAxrSxMUkzAZo5DZ6r4fDtLQ/JnYAAC5toP8HxChhpzKj11kC17R2pkw5hfE45SyQQCogJ5GZI1DA+jcwaMIJUMpGUBmI8z6qJ1Jk210qhxQygYy3cKdKCPlBDENobE9KuYLqCSSGUQznyyWE7dagenFTIgQ1hLkRbl7UbZRDSSGYd76u1qrBkk29X5Ro1WcPBBDlkjKVOQQ4DgjkX96CQnDGsaiGFvz3qvxBBVlQBmcAmb6dgHPrWocApQAUsom7mUtDOI+bQ61kYRzYgPNRP0+9Y5TVVzhcIYeltbEka9XN6Yog39DeBb79K7IS9tmBZgbRqdC32FKxEsPtcN+NUYq4mIcxypKiwgM2oDmwokoxGEBrMT+wpuCk+ZLtmIVeGZhG7hUc6uCRrHc/SdTFEhVeH4QB9Tc/xsNnokp9Tr9O/79qr8fxxwgkhJOYw4YRc2kE0HC8YleEVKCgpCrj5DscgBKi5IZ2m1Wz0tNVjgEgjEcbJLdoqaHB8UdKc3B4xLByEliWkjlU1f8/2POEf6YlJmWbQHcXuXFvwElQKA7yJB56RZuVWsbBSWYsCBoQH1uSbajlvSU4ISpQJJS78hycGa1gJwyU+YSY076kuKtMpQcAsII7F/YmedTw6SzMGAe0yo7m7n8FQrDOrtrcQTez04RJMgksIYAhxSVrAIDFzZ997N/NHgpCif+LEhpALSzOdpOtGlALsl/ezgxprepIWjc/h6D+0g96gYb6XEHluedH8Fjt92n6DWiw0QdWkHb9pEPSnLw0tDEn0LO2mn3rk4tmlQb8BMHalrSSJZobLu8mLH3YmjKs2pFrXuIDentUDMQAvLAkvOsGzsHqsrEILkMlwAWmS1gem1PUYJvMmeYdvy9VkY6CCxeSCzQXtrL0o3HxXOZUaXbnJaD0pGNiOQA7NcksGJJ6O4t95bB0JcW30seVQhKAkaaaCNp51JS8WxQcIkqIOEHvCn03cE+5p/DpW6TiqUvESjy/8AEXDHYsHWZ9GrG/VeEpIwnYJVnO5fy30hJSPWleH+P4oR8PDSVYq3BV8xIZgdyQN4DeljNvbb8WxMMBCVrGdSkeWYDh30Slry56CtR0geROUMyi4YEKcqYiAYDA3AOpfG8O4PC4f/AHeKUF4ii4B8xzO8P8yrSbab1Z8Gxv8AUJVnByuY3EsVFmUzswjy61GGq4rDU7Y0AycyBaWD3ZmpqPGOH+ErPiguoXUHhZBcC/l6QXrPwMY4mH5Sr5WYOUgsRIgFMewpfh/hOIkZEpUspUsQAHEGxkbzyrOlpYviaCQnDWSMrqDpLsYyASEgH2rJ8NxVknK5bqYKh+3vTeO8J+EpWKlAw3SxE+V4LGW6dajwEZfiZsrlkgva7kMWcXn0rGMd+UauEpwCXdg/WdBtf1qUkMZHejOBr5hMOo9zEF425CoSvKQVJcXgm23LrW3SKeEvzq5M49Y9atoHlJtHRi4l9qXwmBmzKAbOqBsl2T1iXi9RxmIwI0uTsDaH2lhveaPhimnhPjILu6S5UHAZ5JFgTG1UfEP1MAkYeAMo/qUQHNwAkSyQNTJvFaY4AqwjolQLqBDwGI5ifaeXmPFfCl4KmVbQ6GrjMcv5LZ6WleP4pLlZc3+X9q6soYXOorePP5X8vd4QI5BvKCARG1IxMNb6EFrX5g8var5UH8zEEPMG2hHPd/elqUkgsCOrHa5f7a1mvWqf6hQWlXlUbS8+UwWf8aqWF8ZJIJCkqUDDEsCQwdikS2thtWwlkgamTyYbgsdwRtVQ4DyCW/tMh7OAbR9BWPZWsLDcuA8No5TsVPNrdB1WtT2BDc7bdaHCWCPqL8j1FQEHMQXOYQbAcj7VvUFfGJBkhzHqOZeXjWnAEhrHax9daUtGVykAFSSl2nkXNutOUIJclTv1u5Ju9tOdE0JGEZ1tPv6vRrw5PKQbO+5/L0rBISXBDs884EHpRY6FLcBRTZyG93itkWExOl0hW4ePp9edVcHgUozZQznMXiXA8svq9W8HBygpk7vNmvvdvxqAS4eZ62PW1WAsp8xTycak3AbXQ/hqt4hjnJnSBAPl5lmkFwHIHOzjS5h8SQspBdOUuQADeA+ztVbiAomwY4ifKFF5IUyUjoOu1Sea8cOJnSjHABSlwUl4UXcwAfag8L4R1OFEKQM7JhRAPmAOhY1f/VmH/wD2hJIZsMO1gdZ2et3wngEYYAQFJLAqWr5pLBvURHu9NrEm1V4fwXC+IoqJxgoZgTYATJd1bP7G1W+O8STwyU/ESo5yrKEskQw9JgCINV+E4lasPFVwxY4a2CFIBWWAOVQc5QrzMA7SHql+tfFkY+FgrCnMlCIORBfMCx8rLDBLTJ62Nep0zMDxfiDCFKbkEtqz+WbVscZw6ThYbniMRSklSjgspWZQGYLOg/49a8tg+ILSGCon3vXr/wBCcIOI+McRSlDBSFhJUrK0u4zpDRVjMu9C8RScPhMNHmDoSCDf5gtlHUufasnwjFSzFRDqOgIGj7+x5NT/ABpCG8qQHUZDsRNnMXrGQWIrGa48+ecunqVcapmSWZwQwnT5gX/mnJRi4iHGYIcjR1HUBtOlYyMYAO9e08NAOCnDJCULQA7Oc5SLTIJMpDO2jPVOLrxvkx+ExlOEJDMCDa1pOka1YHAKGGVqTDh3kySxn+mGB+zVrYfDJJSoH4xISE4iUJBKxZRH93Mu7F3sanC+MKxOLHDLTlIK8ysx8wSMoGGlLuSSSb+V4LTqcXTcUeH4ZizJKWazkFRtHLf6tTPGeDS2X5kEQFB1AuIBgEu1rTUeNoTwhXnxAkKAKUPmWpxox+WXCrHevG+JfqXGxQU5ilJMz5lf9lfYd3vWPG1m8pPY1+Foc/7if/JP/wCq6sfLUV08a8+R7LjPElIA+YhwFEiNxDAd/wCKs8Nxma2UkOGFoPPblyo1JKtQw2+h0PbalowGLfDALMCAMsl/w86x3r1LuBxCsSSSA5At6P8AxS8MJCwZYWEGdjIo8BXnyrABIhWbViQ8WO371PE4bM7EwQBEXe003DiripCcqw4ckKsQXsbQxZx/g0GHiOTl35TrpaGPKtH/AE7oDCVKbkNQN3If07iijhAkljlP163c1nuew5KmOTKQbvpeQ++vejxgUqfN2vFzfeq6MR1M/mcB7B7H8501ZKWtef5FJcBAUCSJAO/49OzqfLH+aqYoWR5VJSXBmQQ4e3Q3p+aWlxqfyIiqI5eI49tecUGGSlQAv9j+etQddK7MG5k7Cxf871om8bhJBISUnciRIliRpvy1qpx3DTh3ckyCbJSoP2zPG1GvHgQYZvZm2ml4qlHGCWASgBFwrzLyqVL6JKX5nrVQwP1V4epCk4hKiMSBmUVKGUASTvdtJrR/SvjK8RJwCrZQKjcC4bUsw6PWv4r4f8fhWbMtM4bC5yyIOoJG7hPOvnmHilCgpJYpLg7EUzuMcv617fxR+G4hPFJBCFnJjAaKZwsa7GZcbqrxniWOnExlqQGSpRIH5vfvW949+p/jYGHholS0j4mpDGEjm4+m9aXhn6ZRhYacVcs+ZylISYaTZIe/KKdxXt4vE4dSWzJKdZBDjcPetLwPxZeCohJZK8oxISTlBNswLQSDuHr0PE8IeIdKUOgM68qoG6UljofMWfavKcRhFCik3BILcvt+9M7c+XTe8bxZDRc9iwH3rDUZrviVBpnHJjhe7qytcVWwPEcTDPkWQ9xcHsYphW4qtiIrV4nhcbnhv6rxTjYWdWXDDghPkHmDZjo9jO2k1c/Vf6iwVhKMAedKsxxBABechuSbEn3ryhTSyKpxdpyOxMcrUVLUVKNyS5PUmuApIpoNPixR5K6pzmurWOe19CxFJJDDpAdn/wAtrehXiWYFy99zvvvO2lV8RRKYSGeHEgHRxYBn0vSnUBqkdSAzmOZgV5de13GMFhQZ3MNEb+watAF05mAcCwaOWl/vVHGWVp1JSoiDmJa5iSHBE13AJWghChCrJLHLD36/k0QtLBw1HME2YO28Bw+thvNVBiqcBKCSTMgeVId2MaGeWrw5aJkMzTzH9V/elrQkAtPmh23e37VWalPicAqlPzA+skOTtz/irKXtaTdpDlo/NqcnAKXIEiXEsHAD/wBtx61XxcNwW+YWDX/zWPVQoLiHlum2jxtUqBTvIeNZi3JqrP5QQe2voLs1WDxeXDSoAKI0IJs9vataQYh8zXAOzfxalBLjXf8Aa2tFhIK5sIJ66Wgi8+m9NyM9mJvcft+c6QFK05k5oAnrBygC5s8bDeqnh2KV4+ISFMMUaG4ytmfkBpVvAxVfEcAFRAG1lEkPpCidopvE4ZRikgIScZAWkKYlJSybiZCknsRvVewv8AnKUq0IYclAkxu4IHKIrwv6s8LOFxBJAAxPONg/zB+p969dx/iK0YiUhKFFYLJRmSHAZiHLAsHNZuP+l/jJzYmMVYx2lCbthpF2m/4dSjl3Mea/TeOMPiEny5rIK1BKEkhsylEFgA/PaWr3H+kCjhpUta1BQLhggMCMqEEOdTmUXEMBp854nh1YayhUKSZ/NRWn4d4+vCDEZmHkJLZdL6hiY96379MTlnVfV/AVI4ZC0YyifOVZlNlcwEgtqLO7kV86/WWBhqxlYuECELNizh5EXG0gW51n43jWLiuVYjqDFLwANkvCSOTFn5VUGIzyVFQYk2ZwYGsgFz6VrjxZ58pYUimChCaNNdJHnriKBQplAa3ghRFBlpzVBRQ3KXlqWomrgKZFrmrqlqit4Htjw8FnLaJvGgs4tbSuxuFTYKKwCJYiQDGVUvPtFqjBITKSyXBTytLuxEcppicUqBJj+2XNi+jhue/SvmParqRkP9IN0wXgQ+w3mi4fFI8uXmCr0nfzOX2olcGbg5n1vDHfSdajDGUEK33kXj3HoBT3pWMPi85LhiGszGGLaQQb89Gpx6duUs3Ss9WHLF2Ft20DQ4mnIWUOkkl92cCDpfToCK0l/C43/bKFZRfKVObw/l1FgC4near8IgLxGUSAAf8A6w7c2pycFJTD5gkXnMeXbf71UQsFR0YD7b96zyiHi8EUkhSZJ3O7x70OQB2sIHR7vTVLJHmcjSddLm3T70vGDz9W+1Wz4dAYMCNo/PSixFPDx9NusfWpUBq4h9L6Du5nrFIUWOhB2p1K/HcMtSQcNWVSSCG1Yuznp+9R4rhhWTFKlghaEuVMoJJOYFOhu5DCGq/ghiGE/nvVLjvBvi4yjDJSCoiMwlKWjkfQUUWJX4UnCScROLjIUBKviF2YeUMJ80VjjiuKL5cTFbRz9SRWjw+FiWUvMlL5JdtH7W9a9L4T4InESMMpIWoM6/KlIILKDeZSjcaQ1jR5b6ZvHXy3HcKL3cu++r1ANbv6p8KOFiFwxcpWNlCsYJrpxrheunZib01ApQp2HXfi58h5aIJrk1Ndo40AFcUVJTUtFJLCKFqJQoaMbiGqQmpaprUWorqmurSeoWIPlSpLlrXG5GlMWSlClKMsG6C4YszkiTtRA4XyMQbwSAwd7G1IC058pDhYYCwFgNOXKvk691guA49ZCQT5UgtlZ+jDR496uKYglTJFy/l7wWqfgpShSgCEhSsoh20BaCdH/elYas75sMkBwWykQWfzNqNq3PXZOXwoxAGhmLpMsHcAgBpO+tDjcCc2YktoLD/5EfMR6UOHxCMPzKzpQTyIcsSSAXM+jVONjlfmSoBLsnyuVPBJcwCS2+sU9AeKghSVJUQkf0wXEGCJcUasHIpSViQYPIh2eHggg/Wk4eI4yqZKk2aygFMpjoz2PZ6fj8QpR80QAG1YNP0ovtoGKhLNldxdzDGLWFCtJJjUgTYFtxyoeMGgcGHMTyN9IrkLCibsbgNcCL9WrPL3BRISwd3L2vpflZqEYMWJ6coIa4Mj8aowwt2YB7C5P2o/hzlU3pAYWu561at/CM2VnsbTcaiRoXHoacnjEhJyJAJGXcf1Ek2EBUD70nGw8oATlI6G3epw8DMwBBUqGkaxLNN6tq2/hXXguWAM/f6616XwPiDi4In/AHeHIZ/6sMl09WPl7isFa7BTgpJGZyS1ikh2uLjnej8O45WBiDEHMKBsUn5gWLtrGoo49XR5Rrfq/ghxPD/HysrMUYpAYOZwljSwKTP9Kd6+WrSQWNxFfZOD4LNjnBxjmRiZgkAqyYalPlWlL6Ei4JZXKvn36q8HyHOAxSci+Zs4ncH2rp6rn/Jx+vNAUxIoRRJr0cHmpoNS9ADRPXZzTXGuNca1ABVDUmhobiRXVz1xNJc9dQ5q6ov/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8438" name="AutoShape 6" descr="data:image/jpeg;base64,/9j/4AAQSkZJRgABAQAAAQABAAD/2wCEAAkGBhMSERUUExQVFRUWGBgaFhgYGBgYGRgYGhcYGBcYGBgXHCYeFxkjGhgYHy8gIycpLCwsGh4xNTAqNSYrLCkBCQoKDgwOGg8PGiwkHCQsLCwsLCwsLCwsLCwsLCwsLCwsLCwsKSwsLCwsLCwsLCwsLCwsLCwsLCwsLCwsLCwsLP/AABEIAN8A4gMBIgACEQEDEQH/xAAbAAACAwEBAQAAAAAAAAAAAAACAwEEBQAGB//EADsQAAEDAgQEBAUDAwQBBQEAAAECESEAMQMSQVEEYXGBBSKRoRMyscHwBtHxQlLhFCNicpIVQ4Ky0iT/xAAZAQEBAQEBAQAAAAAAAAAAAAABAAIDBAX/xAAhEQEBAQACAwACAwEAAAAAAAAAARECIRIxQVFhAyKBE//aAAwDAQACEQMRAD8AwhjQIYxO5DPPq0fuZwMJlKWSejuA2oGm3ep4TLiJZ2LBja2iRow+1FjqdJSWgkBUgnzEQ0EM5e5izCunxzV8Y+UF2Gz7N/S8XAeOVBi8XlAWAVBbOAXcnaetCjh/KCAP+JawM61DpAKVpk/KRpGv1b+BxsvslcfipKVFNo/zap/TiFY6kjDYKIMWUSwSwI0tpvsTV3ifB1JQhYyKRiBSgEkEpYtlULpPXmztWCvhFoXnFvZrW25da5+rrneq9Rh45Dsb6nXnPWk4aioqzMc2js5voGN6Pg8JKwjQK0cmbNdwXij/ANMlSSUFBIYFjJ21Ywzkb16stjZXDrySXgNaz29z79KVisC4Lj3ttyNGeGKVsqHAvEbnV/3FSsBrzP2l2Gr7VnDCUqDi8GebaPt+1MOIX1n8bn1rmmAXA/NOYqUpJzG4DEzvq1z1aKiXxanAaZG4f7CWM0PywR5idZ68md96YuQedgAdjHb81oUpFlexEOLjmL/xQsRiIzJLHKrSAWjQHrQnhwlgHNtdhFWE4JGZBYkbfNGqRqC9uu1LW4gw4Mm7WaIqSAhnJY2t2LuX25UKkB0gAu5Lv3kC+vT3o1YxUDmYkqc2F3fkNeVAcQQSPM5d+2x2+prJCgztflpRoxb7MPVix9KDDE5mDDTSrGCwJdJdp0ysoT0b69qgScR5AIbsGPTvzocfw/MgaApLdg3rHtRoDgESHidJ3ude/OrHCYoBL94v+9/rRkvtM3hsVgAvykQ5YAwwYncCz1fGIFOlJb+5rEOIJ/NKs4nwyJYv81+UOxPJ2I96yMfBCFoKAxJY6AhiWj1rNmKHJSBAsCeto7TdqHgkupR3IZib5RHaactCky0KfUXgHR+U/vSME5VkcnaQAS4OwuBRZ9X1bw07uAIibafT1ruIZU5UpBDuCojdmJ25mowXSS7mOzal2Ow9KZiGwEXPYuYOldeM6VVP9QRqvsS3bzV1M/8ASXkQDaUfea6nsLQw2wwsEOYG5/5W0Y7Ed6QtWYCMoPp39fvVPhlKPmMXaYPzX5/1b1ZHEDMFTYBIuSAWSzWsS38U3l0C+D444iXKbE2F2LO1x31pOPhsSWDabTV3CWQhiGBDkhtxmBAtYfWjRglUFlKaGS0M7sLeWjNiU0rUEkOQDo4sPvdutNTw7yC8cvcD61CuAALFumjMJYcx9KBGOzsIa2vInn+9qz4/knf6LEww6QUJxHALOksQFEFQ8sjRrtY0tXDlaQ2VxEgCWEEg87neiwvF1t5cVSfKcuYnL5riXAc3ES1L4fiPlZKTm/8Ai7Tbd/pTkZsBiYWIGcri4Cyb/wDYtPKnfFWHLFI1BJsIsOtWcZZUoHMtg3zNmYDysz2bTSuxPMkJyqGaOkf3CzyQL+tVn7OKg4rMXYD1IIvFOUuRLbjldqr4vB5QEjy5Yc7M0c4qFpUmxSb3HLb2rO8p7JuYf4+r0xAe7vM7jb2O+lUx4iAJRl3KXL9XNp/zVrg1DEBZTHQHtaI1imcpTq1wWBnUkJAzksl7PZtmMMbgj1SvAUb3F3uCII5WIvULxC/lPIkfjOf80GRWXKFEDkY5RaxI7mqorh8QKdjAvo0sC/rXYyRJcGb37aP9KHBwAkNDkzF3MW5UzCaxeJLRu30NE9doWIkkStukP+Od6g4BLuokcyw9R2piHZ8rsoW5h5Gxv2p+GSNRBe9piOu9awIHDmAJYbvIEyO9Cbsw56A3vrrpXKxj8obZ3gBzpeq2KMrFPzEwXjU+bXd49DRYdHxOOEhhKiZEAARJMtOvsdDw+FVKsSSLCAlO7bk79bUAxAlBUoEqzDMWlROkQNGG1J4zxcp/9snr5bdXeN271n+s7o1bxlRmmXaNJ0HWqvCpdSlEFnY9AQJOkl+9O4PjRiYQUkFuehG8yLUjh3VmVoSb6WH2+lV+LdW8HDJWxNyA5eBzJvFFjtmgsxImH3n70zhsQIQSZUp2n5RuwuWL9QNqpfCStJUpwZbbm5ePT6V29RBUkvCkEaEkAkaEh4NRR/AH9h/8T+9RWP8AElaAWSwZIuCJIDERpLnfnRsCLCIDt3+gnrUIA3Dm46PIBoELhTNoXPPoY/L1uMkrwcQrcL8uxYj0OvNx7U3BCkqZJuznY/2sZJN8wYhp5MxcKB+Q2rd/SlpSxDqENEbtO5nYXrOI43LAuWewMA3GzEUWKH0/b6XmqXiuAVFIT5HVcEhvK+mjPGtTgcPlCXKuqiSSLEHuDTveI8IYMw7+g7vQo8rkCdBLdhanjFIVL30YWv8AR+1EXcQI1DHM/Pl9KcaIw+J3M2JZo0d+oqyriIZMwBykxLuf3pQwxMPLu7XuCwYX9qPB4SASLjXWbDXWw5UdovFwFMc82KW03Mhzo+sa1TKi5s2gYBnkuder61pYuK59zPzTflpaNdaz8dLvleS83O9/yKLEbicMLQdqr4QVhHMmCli5Ds7gQdiHHWraVOkMJSGc7/S1QMYhJd3KlFw39QDuekbVnlNVFg2FlEu86/vrXEbb92fpLdqro4tSQMpGXVMe5bnro1O4ZIUXkJP01f3rM5apUw5Daj1G/aoSkl2A25nl6a1KTfZtfowtTzJhgDzH1PNq2SwmGEzpoG6TTkK0Jk2F3Ad72oMg059DyZwZocXFIEbdGjMLbt96gnAS6VKkdOrTsDNK4+AFN8hCu1iALGCaf8QQAWCYndoYwD05GhxcM6aO15BuI5fSq+kNOCCQWS7OndtW/NTWX48geUEgAn+T0q9gZsxwwHaUWbKL3uzjmx60/iOFCnC0ggNc3tuHl6rPKBICAgD5QwiAO3pVPhRKkxoR327uaNRQkwh3/pHWL/LMTUcQhT/FYEkMkakhiZa83Zpo+o2xnZQ9NtLUOHhZiyUkk3AHew/PWgQshMpIMsBoSxJL7gN6dKYPFAgoUkGASb5gZYGG5Bt+1b2fSZ8BP9j83M+9dTf/AFNWyfQH3aa6neKUlYZhxOpYvoC73/zRjA8oKf6of8Pu1CtRIEzudW3vzosxhwYMydRA3mRFQMxTlJAJUGgC1jMah6UhIm8BxFy7EFzAP3oBxOG6QpYmIINwzdXI15U8KClQyU87ty3OjA0olQ8wIMQkR8qZzcjLTaTRhyH5GC0d9Ln1o8bHSrRtA0ERDu7j9qV8MBgSQGuXbViWB1YQKEZhkAMxlpkCxJFrN9Kgtq4Z7DlDbCkDDdIaIiBdzIcm99bCncPilPUNflqX6UaVfh+IKpUkgFymCXDkEOxYuNeVPUgFyHcn+fvRoVdiTBhwwvbfbfrSis7X2bb3p+JJUTf2bblpUIAL6bdduv8ANOUlhuI1sdxtUYmGCDIk72LG3rQg+ZABIdJkC+2n5rUlLhgHmG0Z4paeFZzIJaWkj6bw1GnFUkEFQKQQxN5gR+ez0IY4cKS5IUWaHIALwsnXyuwHe4qsrHSlkkGNTqNCO0Nyq0cIMClwZs70JSdCoC2hsIcKfes3jfgVTxCBrGzTa0c3piMZJ/qAvuTbkDFCrgwpRnWIS5HPy3v7U9KAHSwdMEixvruIejj5LsA4tJLG79CdyxtcaTUKYlMMS1xoOfaixMDMkEmAeTjofbbSlKxCVZYBSQ/9pDfMBuQCe+1Hc6p1ZxCCzCX72ln6PXYJ1Lfgj7b1KkhyG5W3+9Mw8JgQHaTGzGDcC/3rolZIClpyu6dS0KKS4HZTv05td4kqYqUc0F+e7MLvtVPFPw8RKx5QVNsGIdJMu7hu9PxcRxyIaLRdufTeqAnAw3xGLsQFOJLMAWBub+tBihlAWZy82t3uKPFOQpX/AGu7f2nXq49DSMXHD5iAA0FxJdVt/wCn1rjOuWUz1g8LGL5EjcAwz/5c6a0LE5lH+kFgWE6C341IwUEqJSohiA0XF7vEg1YzHPlhRUD5ebs43Jit06EL5juf2LVFV1cUQfkPofsa6kNFSGTmBBh7GGjqzPSEozJICDltPpadD9KsoxhmyjYNzDPpD0GDjs4Nplo0c+j/AJNdQRg8ClIZCQAZMd+0iGqxg8GzMwJIZ7BuevXlQoQnLLjYB7CdNH73piVAxL55LnaYOk6e9ACjGbMddO/sIemBIOl7u3IksIqMr2aQ8iw/BQYQOmt45HcfjikmISGUxzaODG4IF5cX361C8Fms2u/Ls9dh4gAZgNXa5H+d96SrDSVZtQGMXfQnbWhGEJEs4ebadA7T+adircRo+7G++tRwyze7PJ0bQ96luTUoRIY7gzPKzHnq9Cnt7W+v4aNWMFNJv6336/ShGIAqTeEiJ7anpzqRnLTfV+dVvhkpAUGLyBcMYfqG9afhsTDasOfL0rsfBRiABeZgQQyiJBB361YQpAHdtY5mmBKdP8fk0t/X25v7e9SjESC0ANH8DXWjMQVDK7SdAde+lMADFx/VcHNJ8xi8G3po9cpEv00o2L/zF9qcBAxACwCl32AewDq0jrSeJDfDWxyqzAEnYu02Yx36Gr/GYrYRIKcxIAhlRsNmmdQL1WTwvkyqAkSef7/X1rlZajk4Yy9Wbo+kU3FSAGkH0mYbZ6pYOKpshulh1G4f89qsYxASVKLAXfn212rcuxKPHJKilJUwUCAoC6gHCZsCHL8tKuYScwSoczvOoO0vNVfD8IKCVSFBShqMzQFlJixOmhp5UUK0ZRzB7gtI+7cj3zPeqIxCWke9v4rL43hACA/kzWuwJb01Z61sUu3Pd9m/f3qvxTFkxmJB9GJP0o5yKkqGRSmYg3IjNFxt1pnBpEFQd33HS/M/xQp4diw3s5bzAtHdwOQp2JgEE5gPZ7aPb82qws7E49YJAMAkXTXVpHgwdT7/AL11axBwsNhbfXXuNgPelY3DkqCmAcEE2dOjMd9a7g/FFEDOiCAQpJCmOrxEU9SheDaQ7f4jet9WMi+EAlpIgNdwI1Iht67EJLaz7M01OKvy2sOjm/ejwsQeZ4DOGtr+1OIvOblmto/p1aaWlTE82iH6zfWKNCgd6NQAJTP5Lbn+KCEYjRoe9HlBvzuZuLR1rlJB2Z9CQY70YYDvJgkzTiICyLEsZMu3LrrR/DOUtYXJYiTHWR9alPMMG0+tSVEj6QLTvrp3uKEWrDU1/UARMP7v2oMbDTBVljXYmNfl0vRlFnNg5DXJzWOkZevKgwsq0uzPyDqALMeTOG7UBPD8OkGGSDJAHuJbY+veU8MrMlQW4yjOD/V/yS0BQtz7V2DgpFnb8ZhtR4+IlCSouyQ8bW9be9WFOKosSJV35HRrWqt4hkSxVLmBqGHPvpV7xDw5QzIURmYfKXBh4Um46VSxOBdSSYCZYWJDHtI0iqg/BUcozAi+4PpoZp6VNG7v6VGISpRNnNvfSALRSsbFdkgyXbVhqW1uNpbnWvRRmdYawBVG7ZQOVye3OnHCaQ9z1/B0ofD8BOGljLkkk3UX+ulMSoOxfcx7/nKiKEcRwmZLgsofKXAcn+kvuB61X4TzklUrG5L7QORHuD0ucRizmAKgRlyjlZtSdG11qpxmEXzC+rPfQvua58pl0fteThgkOQAxuWcNbmS/v3pXF/7ggCLAOGbVusxQcLiFWGBJ9y7673pmHhlKcxNxb8151r20UgEgc+5Yvf1qqk5cQFcAjK+l9/vTsJgSk7/WfvQcQlRMtlDxu/2uY5Vz5bYrFrjOHYlOYFjcW9RftVX4BeVPabw2u9V+G4jIcqpLeV5cdNwKuoWCkRcTdx26xWpZVO1U4nI+tTV1GGlh5j6mppwq/EBgnJImDZtSH1j251xVHl2bnuPaKWvjZLDrLuZLe1MUkAJzYarOS7JIDQNbg2MgsGaWVjRFAGpComLak/l6kILO4k/c3+lLU4SqXB6+VzYwxID12DjZUxmJu/UmzmDbpMjV1FjEWHcAAkDU5i4Jj+mKcs7lofpzqSErABN9enP6VXRw6gSkqJQ/lBvLCSb6nW9BWU5i76WZth80TL+ppow226bV2FjwQlxP776Bz0eoRP8AN/aK2hZZJb7y380jh+LzFmJd2IkHLBLnS1WckNHN7Re3Kgw0BIhR+bNcMCouphZyWHapISQynd28r5b5rkbMD7USgCNAYb25jd3rO8W4jERiZhlyasHZWpJZxpVrAU6UqIZ+h69dqN0atfBCUgkgQo2IgazDc+dV8DiBJVePKzxzgsSJokISfN8wEWgHU87R0Lb1j/qDiSnKi7uQ5Z9AGcGi3JotxuYoCwC55F4v6GN6jDLDzB4jq8OHiKx+D4nECsqmHygghm2vNgBOtbiTHmYW/kft+0anZlKXiiXj6fjUeECfM2VJ+WQ4SHYtobljypvEYYUhm+YERzFJ4cukby4v5gSFD1BpQyuwZzLa9elAFkG47RLA/n3phV78+f8ANVuGKiHUCJVobQOU1mpy1GAgPBkyzkSPr2qwghi8XHX8ig+LqFOre7DlvG9K4jFDgS5AJYszOHtO1658rkKtwnEFKlDorvb7ir5LgBw7D20i3WqHAYBUpSpjyhm6n7VexYBYuSLHTvtVx9LiRmGYgw7HRpBbtU6lTdtIpFlERYFz/wBiH+vrV0kSQRzJsP8ABk1Rpm+JYflJFwHG4I59KHwzjkJUPikh4cWMNcb2j/FWcTHhkvmUSNGAaSQbyW/DR4PhgWllAZWYCXNmb61nO9gzs/8A1v8A29f8VNeXVw/EJJSCphA7RXVryZ8v02RhAEEjecoOjl36n3qyAVp0T0JtJgvMV3D4qQrzPl5gRDSxi46d5ViR5kqLaEaiwm4NbRvEYYSertsYs/VhS8wcB2PQ3Zr6GLvRLS6XKgkjW5SQYIDh52NRh8GHElZDFwDeQWuNCW5+lSWnAbdtJKt21mjTjOADI6z/ANYkE0ZUUlTuSNLhmDEkG7afxQnGJY8um+lSE4HlaSDd3DEXh/w0eaA5YgE210c/f6VXOLJALs4UBLE27fmlPUnmJBJA79qYhoWGkHcbuzEHcdpavPfqTj0qUEpCvK+eWuOlxqevWtrBx3OUgDYkhrDvq00xXhmGSVqSCppBsS1zuQ1Z5S2ZGbNJ8LdOCgTmCXfrZ3DSPSKV4gnGYnDIe5AJvynywQJ06VoIQ6RpA5Xktz/OdVVklYAfICQbEO152POtZ0SPDuBUQ+IRm0nQQHFohmNR4jwZxG0LXdiAQ89XtuedXsRJyuNRqLvz2Zj+9Jwy+l7npM6fhqz4M+EcD51jMScpJJJlSpbM/wAxrSxMUkzAZo5DZ6r4fDtLQ/JnYAAC5toP8HxChhpzKj11kC17R2pkw5hfE45SyQQCogJ5GZI1DA+jcwaMIJUMpGUBmI8z6qJ1Jk210qhxQygYy3cKdKCPlBDENobE9KuYLqCSSGUQznyyWE7dagenFTIgQ1hLkRbl7UbZRDSSGYd76u1qrBkk29X5Ro1WcPBBDlkjKVOQQ4DgjkX96CQnDGsaiGFvz3qvxBBVlQBmcAmb6dgHPrWocApQAUsom7mUtDOI+bQ61kYRzYgPNRP0+9Y5TVVzhcIYeltbEka9XN6Yog39DeBb79K7IS9tmBZgbRqdC32FKxEsPtcN+NUYq4mIcxypKiwgM2oDmwokoxGEBrMT+wpuCk+ZLtmIVeGZhG7hUc6uCRrHc/SdTFEhVeH4QB9Tc/xsNnokp9Tr9O/79qr8fxxwgkhJOYw4YRc2kE0HC8YleEVKCgpCrj5DscgBKi5IZ2m1Wz0tNVjgEgjEcbJLdoqaHB8UdKc3B4xLByEliWkjlU1f8/2POEf6YlJmWbQHcXuXFvwElQKA7yJB56RZuVWsbBSWYsCBoQH1uSbajlvSU4ISpQJJS78hycGa1gJwyU+YSY076kuKtMpQcAsII7F/YmedTw6SzMGAe0yo7m7n8FQrDOrtrcQTez04RJMgksIYAhxSVrAIDFzZ997N/NHgpCif+LEhpALSzOdpOtGlALsl/ezgxprepIWjc/h6D+0g96gYb6XEHluedH8Fjt92n6DWiw0QdWkHb9pEPSnLw0tDEn0LO2mn3rk4tmlQb8BMHalrSSJZobLu8mLH3YmjKs2pFrXuIDentUDMQAvLAkvOsGzsHqsrEILkMlwAWmS1gem1PUYJvMmeYdvy9VkY6CCxeSCzQXtrL0o3HxXOZUaXbnJaD0pGNiOQA7NcksGJJ6O4t95bB0JcW30seVQhKAkaaaCNp51JS8WxQcIkqIOEHvCn03cE+5p/DpW6TiqUvESjy/8AEXDHYsHWZ9GrG/VeEpIwnYJVnO5fy30hJSPWleH+P4oR8PDSVYq3BV8xIZgdyQN4DeljNvbb8WxMMBCVrGdSkeWYDh30Slry56CtR0geROUMyi4YEKcqYiAYDA3AOpfG8O4PC4f/AHeKUF4ii4B8xzO8P8yrSbab1Z8Gxv8AUJVnByuY3EsVFmUzswjy61GGq4rDU7Y0AycyBaWD3ZmpqPGOH+ErPiguoXUHhZBcC/l6QXrPwMY4mH5Sr5WYOUgsRIgFMewpfh/hOIkZEpUspUsQAHEGxkbzyrOlpYviaCQnDWSMrqDpLsYyASEgH2rJ8NxVknK5bqYKh+3vTeO8J+EpWKlAw3SxE+V4LGW6dajwEZfiZsrlkgva7kMWcXn0rGMd+UauEpwCXdg/WdBtf1qUkMZHejOBr5hMOo9zEF425CoSvKQVJcXgm23LrW3SKeEvzq5M49Y9atoHlJtHRi4l9qXwmBmzKAbOqBsl2T1iXi9RxmIwI0uTsDaH2lhveaPhimnhPjILu6S5UHAZ5JFgTG1UfEP1MAkYeAMo/qUQHNwAkSyQNTJvFaY4AqwjolQLqBDwGI5ifaeXmPFfCl4KmVbQ6GrjMcv5LZ6WleP4pLlZc3+X9q6soYXOorePP5X8vd4QI5BvKCARG1IxMNb6EFrX5g8var5UH8zEEPMG2hHPd/elqUkgsCOrHa5f7a1mvWqf6hQWlXlUbS8+UwWf8aqWF8ZJIJCkqUDDEsCQwdikS2thtWwlkgamTyYbgsdwRtVQ4DyCW/tMh7OAbR9BWPZWsLDcuA8No5TsVPNrdB1WtT2BDc7bdaHCWCPqL8j1FQEHMQXOYQbAcj7VvUFfGJBkhzHqOZeXjWnAEhrHax9daUtGVykAFSSl2nkXNutOUIJclTv1u5Ju9tOdE0JGEZ1tPv6vRrw5PKQbO+5/L0rBISXBDs884EHpRY6FLcBRTZyG93itkWExOl0hW4ePp9edVcHgUozZQznMXiXA8svq9W8HBygpk7vNmvvdvxqAS4eZ62PW1WAsp8xTycak3AbXQ/hqt4hjnJnSBAPl5lmkFwHIHOzjS5h8SQspBdOUuQADeA+ztVbiAomwY4ifKFF5IUyUjoOu1Sea8cOJnSjHABSlwUl4UXcwAfag8L4R1OFEKQM7JhRAPmAOhY1f/VmH/wD2hJIZsMO1gdZ2et3wngEYYAQFJLAqWr5pLBvURHu9NrEm1V4fwXC+IoqJxgoZgTYATJd1bP7G1W+O8STwyU/ESo5yrKEskQw9JgCINV+E4lasPFVwxY4a2CFIBWWAOVQc5QrzMA7SHql+tfFkY+FgrCnMlCIORBfMCx8rLDBLTJ62Nep0zMDxfiDCFKbkEtqz+WbVscZw6ThYbniMRSklSjgspWZQGYLOg/49a8tg+ILSGCon3vXr/wBCcIOI+McRSlDBSFhJUrK0u4zpDRVjMu9C8RScPhMNHmDoSCDf5gtlHUufasnwjFSzFRDqOgIGj7+x5NT/ABpCG8qQHUZDsRNnMXrGQWIrGa48+ecunqVcapmSWZwQwnT5gX/mnJRi4iHGYIcjR1HUBtOlYyMYAO9e08NAOCnDJCULQA7Oc5SLTIJMpDO2jPVOLrxvkx+ExlOEJDMCDa1pOka1YHAKGGVqTDh3kySxn+mGB+zVrYfDJJSoH4xISE4iUJBKxZRH93Mu7F3sanC+MKxOLHDLTlIK8ysx8wSMoGGlLuSSSb+V4LTqcXTcUeH4ZizJKWazkFRtHLf6tTPGeDS2X5kEQFB1AuIBgEu1rTUeNoTwhXnxAkKAKUPmWpxox+WXCrHevG+JfqXGxQU5ilJMz5lf9lfYd3vWPG1m8pPY1+Foc/7if/JP/wCq6sfLUV08a8+R7LjPElIA+YhwFEiNxDAd/wCKs8Nxma2UkOGFoPPblyo1JKtQw2+h0PbalowGLfDALMCAMsl/w86x3r1LuBxCsSSSA5At6P8AxS8MJCwZYWEGdjIo8BXnyrABIhWbViQ8WO371PE4bM7EwQBEXe003DiripCcqw4ckKsQXsbQxZx/g0GHiOTl35TrpaGPKtH/AE7oDCVKbkNQN3If07iijhAkljlP163c1nuew5KmOTKQbvpeQ++vejxgUqfN2vFzfeq6MR1M/mcB7B7H8501ZKWtef5FJcBAUCSJAO/49OzqfLH+aqYoWR5VJSXBmQQ4e3Q3p+aWlxqfyIiqI5eI49tecUGGSlQAv9j+etQddK7MG5k7Cxf871om8bhJBISUnciRIliRpvy1qpx3DTh3ckyCbJSoP2zPG1GvHgQYZvZm2ml4qlHGCWASgBFwrzLyqVL6JKX5nrVQwP1V4epCk4hKiMSBmUVKGUASTvdtJrR/SvjK8RJwCrZQKjcC4bUsw6PWv4r4f8fhWbMtM4bC5yyIOoJG7hPOvnmHilCgpJYpLg7EUzuMcv617fxR+G4hPFJBCFnJjAaKZwsa7GZcbqrxniWOnExlqQGSpRIH5vfvW949+p/jYGHholS0j4mpDGEjm4+m9aXhn6ZRhYacVcs+ZylISYaTZIe/KKdxXt4vE4dSWzJKdZBDjcPetLwPxZeCohJZK8oxISTlBNswLQSDuHr0PE8IeIdKUOgM68qoG6UljofMWfavKcRhFCik3BILcvt+9M7c+XTe8bxZDRc9iwH3rDUZrviVBpnHJjhe7qytcVWwPEcTDPkWQ9xcHsYphW4qtiIrV4nhcbnhv6rxTjYWdWXDDghPkHmDZjo9jO2k1c/Vf6iwVhKMAedKsxxBABechuSbEn3ryhTSyKpxdpyOxMcrUVLUVKNyS5PUmuApIpoNPixR5K6pzmurWOe19CxFJJDDpAdn/wAtrehXiWYFy99zvvvO2lV8RRKYSGeHEgHRxYBn0vSnUBqkdSAzmOZgV5de13GMFhQZ3MNEb+watAF05mAcCwaOWl/vVHGWVp1JSoiDmJa5iSHBE13AJWghChCrJLHLD36/k0QtLBw1HME2YO28Bw+thvNVBiqcBKCSTMgeVId2MaGeWrw5aJkMzTzH9V/elrQkAtPmh23e37VWalPicAqlPzA+skOTtz/irKXtaTdpDlo/NqcnAKXIEiXEsHAD/wBtx61XxcNwW+YWDX/zWPVQoLiHlum2jxtUqBTvIeNZi3JqrP5QQe2voLs1WDxeXDSoAKI0IJs9vataQYh8zXAOzfxalBLjXf8Aa2tFhIK5sIJ66Wgi8+m9NyM9mJvcft+c6QFK05k5oAnrBygC5s8bDeqnh2KV4+ISFMMUaG4ytmfkBpVvAxVfEcAFRAG1lEkPpCidopvE4ZRikgIScZAWkKYlJSybiZCknsRvVewv8AnKUq0IYclAkxu4IHKIrwv6s8LOFxBJAAxPONg/zB+p969dx/iK0YiUhKFFYLJRmSHAZiHLAsHNZuP+l/jJzYmMVYx2lCbthpF2m/4dSjl3Mea/TeOMPiEny5rIK1BKEkhsylEFgA/PaWr3H+kCjhpUta1BQLhggMCMqEEOdTmUXEMBp854nh1YayhUKSZ/NRWn4d4+vCDEZmHkJLZdL6hiY96379MTlnVfV/AVI4ZC0YyifOVZlNlcwEgtqLO7kV86/WWBhqxlYuECELNizh5EXG0gW51n43jWLiuVYjqDFLwANkvCSOTFn5VUGIzyVFQYk2ZwYGsgFz6VrjxZ58pYUimChCaNNdJHnriKBQplAa3ghRFBlpzVBRQ3KXlqWomrgKZFrmrqlqit4Htjw8FnLaJvGgs4tbSuxuFTYKKwCJYiQDGVUvPtFqjBITKSyXBTytLuxEcppicUqBJj+2XNi+jhue/SvmParqRkP9IN0wXgQ+w3mi4fFI8uXmCr0nfzOX2olcGbg5n1vDHfSdajDGUEK33kXj3HoBT3pWMPi85LhiGszGGLaQQb89Gpx6duUs3Ss9WHLF2Ft20DQ4mnIWUOkkl92cCDpfToCK0l/C43/bKFZRfKVObw/l1FgC4near8IgLxGUSAAf8A6w7c2pycFJTD5gkXnMeXbf71UQsFR0YD7b96zyiHi8EUkhSZJ3O7x70OQB2sIHR7vTVLJHmcjSddLm3T70vGDz9W+1Wz4dAYMCNo/PSixFPDx9NusfWpUBq4h9L6Du5nrFIUWOhB2p1K/HcMtSQcNWVSSCG1Yuznp+9R4rhhWTFKlghaEuVMoJJOYFOhu5DCGq/ghiGE/nvVLjvBvi4yjDJSCoiMwlKWjkfQUUWJX4UnCScROLjIUBKviF2YeUMJ80VjjiuKL5cTFbRz9SRWjw+FiWUvMlL5JdtH7W9a9L4T4InESMMpIWoM6/KlIILKDeZSjcaQ1jR5b6ZvHXy3HcKL3cu++r1ANbv6p8KOFiFwxcpWNlCsYJrpxrheunZib01ApQp2HXfi58h5aIJrk1Ndo40AFcUVJTUtFJLCKFqJQoaMbiGqQmpaprUWorqmurSeoWIPlSpLlrXG5GlMWSlClKMsG6C4YszkiTtRA4XyMQbwSAwd7G1IC058pDhYYCwFgNOXKvk691guA49ZCQT5UgtlZ+jDR496uKYglTJFy/l7wWqfgpShSgCEhSsoh20BaCdH/elYas75sMkBwWykQWfzNqNq3PXZOXwoxAGhmLpMsHcAgBpO+tDjcCc2YktoLD/5EfMR6UOHxCMPzKzpQTyIcsSSAXM+jVONjlfmSoBLsnyuVPBJcwCS2+sU9AeKghSVJUQkf0wXEGCJcUasHIpSViQYPIh2eHggg/Wk4eI4yqZKk2aygFMpjoz2PZ6fj8QpR80QAG1YNP0ovtoGKhLNldxdzDGLWFCtJJjUgTYFtxyoeMGgcGHMTyN9IrkLCibsbgNcCL9WrPL3BRISwd3L2vpflZqEYMWJ6coIa4Mj8aowwt2YB7C5P2o/hzlU3pAYWu561at/CM2VnsbTcaiRoXHoacnjEhJyJAJGXcf1Ek2EBUD70nGw8oATlI6G3epw8DMwBBUqGkaxLNN6tq2/hXXguWAM/f6616XwPiDi4In/AHeHIZ/6sMl09WPl7isFa7BTgpJGZyS1ikh2uLjnej8O45WBiDEHMKBsUn5gWLtrGoo49XR5Rrfq/ghxPD/HysrMUYpAYOZwljSwKTP9Kd6+WrSQWNxFfZOD4LNjnBxjmRiZgkAqyYalPlWlL6Ei4JZXKvn36q8HyHOAxSci+Zs4ncH2rp6rn/Jx+vNAUxIoRRJr0cHmpoNS9ADRPXZzTXGuNca1ABVDUmhobiRXVz1xNJc9dQ5q6ov/2Q==">
            <a:hlinkClick r:id="rId3"/>
          </p:cNvPr>
          <p:cNvSpPr>
            <a:spLocks noChangeAspect="1" noChangeArrowheads="1"/>
          </p:cNvSpPr>
          <p:nvPr/>
        </p:nvSpPr>
        <p:spPr bwMode="auto">
          <a:xfrm>
            <a:off x="0" y="-1790700"/>
            <a:ext cx="3790950" cy="3743325"/>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8440" name="AutoShape 8" descr="data:image/jpeg;base64,/9j/4AAQSkZJRgABAQAAAQABAAD/2wCEAAkGBhMSERUUExQVFRUWGBgaFhgYGBgYGRgYGhcYGBcYGBgXHCYeFxkjGhgYHy8gIycpLCwsGh4xNTAqNSYrLCkBCQoKDgwOGg8PGiwkHCQsLCwsLCwsLCwsLCwsLCwsLCwsLCwsKSwsLCwsLCwsLCwsLCwsLCwsLCwsLCwsLCwsLP/AABEIAN8A4gMBIgACEQEDEQH/xAAbAAACAwEBAQAAAAAAAAAAAAACAwEEBQAGB//EADsQAAEDAgQEBAUDAwQBBQEAAAECESEAMQMSQVEEYXGBBSKRoRMyscHwBtHxQlLhFCNicpIVQ4Ky0iT/xAAZAQEBAQEBAQAAAAAAAAAAAAABAAIDBAX/xAAhEQEBAQACAwACAwEAAAAAAAAAARECIRIxQVFhAyKBE//aAAwDAQACEQMRAD8AwhjQIYxO5DPPq0fuZwMJlKWSejuA2oGm3ep4TLiJZ2LBja2iRow+1FjqdJSWgkBUgnzEQ0EM5e5izCunxzV8Y+UF2Gz7N/S8XAeOVBi8XlAWAVBbOAXcnaetCjh/KCAP+JawM61DpAKVpk/KRpGv1b+BxsvslcfipKVFNo/zap/TiFY6kjDYKIMWUSwSwI0tpvsTV3ifB1JQhYyKRiBSgEkEpYtlULpPXmztWCvhFoXnFvZrW25da5+rrneq9Rh45Dsb6nXnPWk4aioqzMc2js5voGN6Pg8JKwjQK0cmbNdwXij/ANMlSSUFBIYFjJ21Ywzkb16stjZXDrySXgNaz29z79KVisC4Lj3ttyNGeGKVsqHAvEbnV/3FSsBrzP2l2Gr7VnDCUqDi8GebaPt+1MOIX1n8bn1rmmAXA/NOYqUpJzG4DEzvq1z1aKiXxanAaZG4f7CWM0PywR5idZ68md96YuQedgAdjHb81oUpFlexEOLjmL/xQsRiIzJLHKrSAWjQHrQnhwlgHNtdhFWE4JGZBYkbfNGqRqC9uu1LW4gw4Mm7WaIqSAhnJY2t2LuX25UKkB0gAu5Lv3kC+vT3o1YxUDmYkqc2F3fkNeVAcQQSPM5d+2x2+prJCgztflpRoxb7MPVix9KDDE5mDDTSrGCwJdJdp0ysoT0b69qgScR5AIbsGPTvzocfw/MgaApLdg3rHtRoDgESHidJ3ude/OrHCYoBL94v+9/rRkvtM3hsVgAvykQ5YAwwYncCz1fGIFOlJb+5rEOIJ/NKs4nwyJYv81+UOxPJ2I96yMfBCFoKAxJY6AhiWj1rNmKHJSBAsCeto7TdqHgkupR3IZib5RHaactCky0KfUXgHR+U/vSME5VkcnaQAS4OwuBRZ9X1bw07uAIibafT1ruIZU5UpBDuCojdmJ25mowXSS7mOzal2Ow9KZiGwEXPYuYOldeM6VVP9QRqvsS3bzV1M/8ASXkQDaUfea6nsLQw2wwsEOYG5/5W0Y7Ed6QtWYCMoPp39fvVPhlKPmMXaYPzX5/1b1ZHEDMFTYBIuSAWSzWsS38U3l0C+D444iXKbE2F2LO1x31pOPhsSWDabTV3CWQhiGBDkhtxmBAtYfWjRglUFlKaGS0M7sLeWjNiU0rUEkOQDo4sPvdutNTw7yC8cvcD61CuAALFumjMJYcx9KBGOzsIa2vInn+9qz4/knf6LEww6QUJxHALOksQFEFQ8sjRrtY0tXDlaQ2VxEgCWEEg87neiwvF1t5cVSfKcuYnL5riXAc3ES1L4fiPlZKTm/8Ai7Tbd/pTkZsBiYWIGcri4Cyb/wDYtPKnfFWHLFI1BJsIsOtWcZZUoHMtg3zNmYDysz2bTSuxPMkJyqGaOkf3CzyQL+tVn7OKg4rMXYD1IIvFOUuRLbjldqr4vB5QEjy5Yc7M0c4qFpUmxSb3HLb2rO8p7JuYf4+r0xAe7vM7jb2O+lUx4iAJRl3KXL9XNp/zVrg1DEBZTHQHtaI1imcpTq1wWBnUkJAzksl7PZtmMMbgj1SvAUb3F3uCII5WIvULxC/lPIkfjOf80GRWXKFEDkY5RaxI7mqorh8QKdjAvo0sC/rXYyRJcGb37aP9KHBwAkNDkzF3MW5UzCaxeJLRu30NE9doWIkkStukP+Od6g4BLuokcyw9R2piHZ8rsoW5h5Gxv2p+GSNRBe9piOu9awIHDmAJYbvIEyO9Cbsw56A3vrrpXKxj8obZ3gBzpeq2KMrFPzEwXjU+bXd49DRYdHxOOEhhKiZEAARJMtOvsdDw+FVKsSSLCAlO7bk79bUAxAlBUoEqzDMWlROkQNGG1J4zxcp/9snr5bdXeN271n+s7o1bxlRmmXaNJ0HWqvCpdSlEFnY9AQJOkl+9O4PjRiYQUkFuehG8yLUjh3VmVoSb6WH2+lV+LdW8HDJWxNyA5eBzJvFFjtmgsxImH3n70zhsQIQSZUp2n5RuwuWL9QNqpfCStJUpwZbbm5ePT6V29RBUkvCkEaEkAkaEh4NRR/AH9h/8T+9RWP8AElaAWSwZIuCJIDERpLnfnRsCLCIDt3+gnrUIA3Dm46PIBoELhTNoXPPoY/L1uMkrwcQrcL8uxYj0OvNx7U3BCkqZJuznY/2sZJN8wYhp5MxcKB+Q2rd/SlpSxDqENEbtO5nYXrOI43LAuWewMA3GzEUWKH0/b6XmqXiuAVFIT5HVcEhvK+mjPGtTgcPlCXKuqiSSLEHuDTveI8IYMw7+g7vQo8rkCdBLdhanjFIVL30YWv8AR+1EXcQI1DHM/Pl9KcaIw+J3M2JZo0d+oqyriIZMwBykxLuf3pQwxMPLu7XuCwYX9qPB4SASLjXWbDXWw5UdovFwFMc82KW03Mhzo+sa1TKi5s2gYBnkuder61pYuK59zPzTflpaNdaz8dLvleS83O9/yKLEbicMLQdqr4QVhHMmCli5Ds7gQdiHHWraVOkMJSGc7/S1QMYhJd3KlFw39QDuekbVnlNVFg2FlEu86/vrXEbb92fpLdqro4tSQMpGXVMe5bnro1O4ZIUXkJP01f3rM5apUw5Daj1G/aoSkl2A25nl6a1KTfZtfowtTzJhgDzH1PNq2SwmGEzpoG6TTkK0Jk2F3Ad72oMg059DyZwZocXFIEbdGjMLbt96gnAS6VKkdOrTsDNK4+AFN8hCu1iALGCaf8QQAWCYndoYwD05GhxcM6aO15BuI5fSq+kNOCCQWS7OndtW/NTWX48geUEgAn+T0q9gZsxwwHaUWbKL3uzjmx60/iOFCnC0ggNc3tuHl6rPKBICAgD5QwiAO3pVPhRKkxoR327uaNRQkwh3/pHWL/LMTUcQhT/FYEkMkakhiZa83Zpo+o2xnZQ9NtLUOHhZiyUkk3AHew/PWgQshMpIMsBoSxJL7gN6dKYPFAgoUkGASb5gZYGG5Bt+1b2fSZ8BP9j83M+9dTf/AFNWyfQH3aa6neKUlYZhxOpYvoC73/zRjA8oKf6of8Pu1CtRIEzudW3vzosxhwYMydRA3mRFQMxTlJAJUGgC1jMah6UhIm8BxFy7EFzAP3oBxOG6QpYmIINwzdXI15U8KClQyU87ty3OjA0olQ8wIMQkR8qZzcjLTaTRhyH5GC0d9Ln1o8bHSrRtA0ERDu7j9qV8MBgSQGuXbViWB1YQKEZhkAMxlpkCxJFrN9Kgtq4Z7DlDbCkDDdIaIiBdzIcm99bCncPilPUNflqX6UaVfh+IKpUkgFymCXDkEOxYuNeVPUgFyHcn+fvRoVdiTBhwwvbfbfrSis7X2bb3p+JJUTf2bblpUIAL6bdduv8ANOUlhuI1sdxtUYmGCDIk72LG3rQg+ZABIdJkC+2n5rUlLhgHmG0Z4paeFZzIJaWkj6bw1GnFUkEFQKQQxN5gR+ez0IY4cKS5IUWaHIALwsnXyuwHe4qsrHSlkkGNTqNCO0Nyq0cIMClwZs70JSdCoC2hsIcKfes3jfgVTxCBrGzTa0c3piMZJ/qAvuTbkDFCrgwpRnWIS5HPy3v7U9KAHSwdMEixvruIejj5LsA4tJLG79CdyxtcaTUKYlMMS1xoOfaixMDMkEmAeTjofbbSlKxCVZYBSQ/9pDfMBuQCe+1Hc6p1ZxCCzCX72ln6PXYJ1Lfgj7b1KkhyG5W3+9Mw8JgQHaTGzGDcC/3rolZIClpyu6dS0KKS4HZTv05td4kqYqUc0F+e7MLvtVPFPw8RKx5QVNsGIdJMu7hu9PxcRxyIaLRdufTeqAnAw3xGLsQFOJLMAWBub+tBihlAWZy82t3uKPFOQpX/AGu7f2nXq49DSMXHD5iAA0FxJdVt/wCn1rjOuWUz1g8LGL5EjcAwz/5c6a0LE5lH+kFgWE6C341IwUEqJSohiA0XF7vEg1YzHPlhRUD5ebs43Jit06EL5juf2LVFV1cUQfkPofsa6kNFSGTmBBh7GGjqzPSEozJICDltPpadD9KsoxhmyjYNzDPpD0GDjs4Nplo0c+j/AJNdQRg8ClIZCQAZMd+0iGqxg8GzMwJIZ7BuevXlQoQnLLjYB7CdNH73piVAxL55LnaYOk6e9ACjGbMddO/sIemBIOl7u3IksIqMr2aQ8iw/BQYQOmt45HcfjikmISGUxzaODG4IF5cX361C8Fms2u/Ls9dh4gAZgNXa5H+d96SrDSVZtQGMXfQnbWhGEJEs4ebadA7T+adircRo+7G++tRwyze7PJ0bQ96luTUoRIY7gzPKzHnq9Cnt7W+v4aNWMFNJv6336/ShGIAqTeEiJ7anpzqRnLTfV+dVvhkpAUGLyBcMYfqG9afhsTDasOfL0rsfBRiABeZgQQyiJBB361YQpAHdtY5mmBKdP8fk0t/X25v7e9SjESC0ANH8DXWjMQVDK7SdAde+lMADFx/VcHNJ8xi8G3po9cpEv00o2L/zF9qcBAxACwCl32AewDq0jrSeJDfDWxyqzAEnYu02Yx36Gr/GYrYRIKcxIAhlRsNmmdQL1WTwvkyqAkSef7/X1rlZajk4Yy9Wbo+kU3FSAGkH0mYbZ6pYOKpshulh1G4f89qsYxASVKLAXfn212rcuxKPHJKilJUwUCAoC6gHCZsCHL8tKuYScwSoczvOoO0vNVfD8IKCVSFBShqMzQFlJixOmhp5UUK0ZRzB7gtI+7cj3zPeqIxCWke9v4rL43hACA/kzWuwJb01Z61sUu3Pd9m/f3qvxTFkxmJB9GJP0o5yKkqGRSmYg3IjNFxt1pnBpEFQd33HS/M/xQp4diw3s5bzAtHdwOQp2JgEE5gPZ7aPb82qws7E49YJAMAkXTXVpHgwdT7/AL11axBwsNhbfXXuNgPelY3DkqCmAcEE2dOjMd9a7g/FFEDOiCAQpJCmOrxEU9SheDaQ7f4jet9WMi+EAlpIgNdwI1Iht67EJLaz7M01OKvy2sOjm/ejwsQeZ4DOGtr+1OIvOblmto/p1aaWlTE82iH6zfWKNCgd6NQAJTP5Lbn+KCEYjRoe9HlBvzuZuLR1rlJB2Z9CQY70YYDvJgkzTiICyLEsZMu3LrrR/DOUtYXJYiTHWR9alPMMG0+tSVEj6QLTvrp3uKEWrDU1/UARMP7v2oMbDTBVljXYmNfl0vRlFnNg5DXJzWOkZevKgwsq0uzPyDqALMeTOG7UBPD8OkGGSDJAHuJbY+veU8MrMlQW4yjOD/V/yS0BQtz7V2DgpFnb8ZhtR4+IlCSouyQ8bW9be9WFOKosSJV35HRrWqt4hkSxVLmBqGHPvpV7xDw5QzIURmYfKXBh4Um46VSxOBdSSYCZYWJDHtI0iqg/BUcozAi+4PpoZp6VNG7v6VGISpRNnNvfSALRSsbFdkgyXbVhqW1uNpbnWvRRmdYawBVG7ZQOVye3OnHCaQ9z1/B0ofD8BOGljLkkk3UX+ulMSoOxfcx7/nKiKEcRwmZLgsofKXAcn+kvuB61X4TzklUrG5L7QORHuD0ucRizmAKgRlyjlZtSdG11qpxmEXzC+rPfQvua58pl0fteThgkOQAxuWcNbmS/v3pXF/7ggCLAOGbVusxQcLiFWGBJ9y7673pmHhlKcxNxb8151r20UgEgc+5Yvf1qqk5cQFcAjK+l9/vTsJgSk7/WfvQcQlRMtlDxu/2uY5Vz5bYrFrjOHYlOYFjcW9RftVX4BeVPabw2u9V+G4jIcqpLeV5cdNwKuoWCkRcTdx26xWpZVO1U4nI+tTV1GGlh5j6mppwq/EBgnJImDZtSH1j251xVHl2bnuPaKWvjZLDrLuZLe1MUkAJzYarOS7JIDQNbg2MgsGaWVjRFAGpComLak/l6kILO4k/c3+lLU4SqXB6+VzYwxID12DjZUxmJu/UmzmDbpMjV1FjEWHcAAkDU5i4Jj+mKcs7lofpzqSErABN9enP6VXRw6gSkqJQ/lBvLCSb6nW9BWU5i76WZth80TL+ppow226bV2FjwQlxP776Bz0eoRP8AN/aK2hZZJb7y380jh+LzFmJd2IkHLBLnS1WckNHN7Re3Kgw0BIhR+bNcMCouphZyWHapISQynd28r5b5rkbMD7USgCNAYb25jd3rO8W4jERiZhlyasHZWpJZxpVrAU6UqIZ+h69dqN0atfBCUgkgQo2IgazDc+dV8DiBJVePKzxzgsSJokISfN8wEWgHU87R0Lb1j/qDiSnKi7uQ5Z9AGcGi3JotxuYoCwC55F4v6GN6jDLDzB4jq8OHiKx+D4nECsqmHygghm2vNgBOtbiTHmYW/kft+0anZlKXiiXj6fjUeECfM2VJ+WQ4SHYtobljypvEYYUhm+YERzFJ4cukby4v5gSFD1BpQyuwZzLa9elAFkG47RLA/n3phV78+f8ANVuGKiHUCJVobQOU1mpy1GAgPBkyzkSPr2qwghi8XHX8ig+LqFOre7DlvG9K4jFDgS5AJYszOHtO1658rkKtwnEFKlDorvb7ir5LgBw7D20i3WqHAYBUpSpjyhm6n7VexYBYuSLHTvtVx9LiRmGYgw7HRpBbtU6lTdtIpFlERYFz/wBiH+vrV0kSQRzJsP8ABk1Rpm+JYflJFwHG4I59KHwzjkJUPikh4cWMNcb2j/FWcTHhkvmUSNGAaSQbyW/DR4PhgWllAZWYCXNmb61nO9gzs/8A1v8A29f8VNeXVw/EJJSCphA7RXVryZ8v02RhAEEjecoOjl36n3qyAVp0T0JtJgvMV3D4qQrzPl5gRDSxi46d5ViR5kqLaEaiwm4NbRvEYYSertsYs/VhS8wcB2PQ3Zr6GLvRLS6XKgkjW5SQYIDh52NRh8GHElZDFwDeQWuNCW5+lSWnAbdtJKt21mjTjOADI6z/ANYkE0ZUUlTuSNLhmDEkG7afxQnGJY8um+lSE4HlaSDd3DEXh/w0eaA5YgE210c/f6VXOLJALs4UBLE27fmlPUnmJBJA79qYhoWGkHcbuzEHcdpavPfqTj0qUEpCvK+eWuOlxqevWtrBx3OUgDYkhrDvq00xXhmGSVqSCppBsS1zuQ1Z5S2ZGbNJ8LdOCgTmCXfrZ3DSPSKV4gnGYnDIe5AJvynywQJ06VoIQ6RpA5Xktz/OdVVklYAfICQbEO152POtZ0SPDuBUQ+IRm0nQQHFohmNR4jwZxG0LXdiAQ89XtuedXsRJyuNRqLvz2Zj+9Jwy+l7npM6fhqz4M+EcD51jMScpJJJlSpbM/wAxrSxMUkzAZo5DZ6r4fDtLQ/JnYAAC5toP8HxChhpzKj11kC17R2pkw5hfE45SyQQCogJ5GZI1DA+jcwaMIJUMpGUBmI8z6qJ1Jk210qhxQygYy3cKdKCPlBDENobE9KuYLqCSSGUQznyyWE7dagenFTIgQ1hLkRbl7UbZRDSSGYd76u1qrBkk29X5Ro1WcPBBDlkjKVOQQ4DgjkX96CQnDGsaiGFvz3qvxBBVlQBmcAmb6dgHPrWocApQAUsom7mUtDOI+bQ61kYRzYgPNRP0+9Y5TVVzhcIYeltbEka9XN6Yog39DeBb79K7IS9tmBZgbRqdC32FKxEsPtcN+NUYq4mIcxypKiwgM2oDmwokoxGEBrMT+wpuCk+ZLtmIVeGZhG7hUc6uCRrHc/SdTFEhVeH4QB9Tc/xsNnokp9Tr9O/79qr8fxxwgkhJOYw4YRc2kE0HC8YleEVKCgpCrj5DscgBKi5IZ2m1Wz0tNVjgEgjEcbJLdoqaHB8UdKc3B4xLByEliWkjlU1f8/2POEf6YlJmWbQHcXuXFvwElQKA7yJB56RZuVWsbBSWYsCBoQH1uSbajlvSU4ISpQJJS78hycGa1gJwyU+YSY076kuKtMpQcAsII7F/YmedTw6SzMGAe0yo7m7n8FQrDOrtrcQTez04RJMgksIYAhxSVrAIDFzZ997N/NHgpCif+LEhpALSzOdpOtGlALsl/ezgxprepIWjc/h6D+0g96gYb6XEHluedH8Fjt92n6DWiw0QdWkHb9pEPSnLw0tDEn0LO2mn3rk4tmlQb8BMHalrSSJZobLu8mLH3YmjKs2pFrXuIDentUDMQAvLAkvOsGzsHqsrEILkMlwAWmS1gem1PUYJvMmeYdvy9VkY6CCxeSCzQXtrL0o3HxXOZUaXbnJaD0pGNiOQA7NcksGJJ6O4t95bB0JcW30seVQhKAkaaaCNp51JS8WxQcIkqIOEHvCn03cE+5p/DpW6TiqUvESjy/8AEXDHYsHWZ9GrG/VeEpIwnYJVnO5fy30hJSPWleH+P4oR8PDSVYq3BV8xIZgdyQN4DeljNvbb8WxMMBCVrGdSkeWYDh30Slry56CtR0geROUMyi4YEKcqYiAYDA3AOpfG8O4PC4f/AHeKUF4ii4B8xzO8P8yrSbab1Z8Gxv8AUJVnByuY3EsVFmUzswjy61GGq4rDU7Y0AycyBaWD3ZmpqPGOH+ErPiguoXUHhZBcC/l6QXrPwMY4mH5Sr5WYOUgsRIgFMewpfh/hOIkZEpUspUsQAHEGxkbzyrOlpYviaCQnDWSMrqDpLsYyASEgH2rJ8NxVknK5bqYKh+3vTeO8J+EpWKlAw3SxE+V4LGW6dajwEZfiZsrlkgva7kMWcXn0rGMd+UauEpwCXdg/WdBtf1qUkMZHejOBr5hMOo9zEF425CoSvKQVJcXgm23LrW3SKeEvzq5M49Y9atoHlJtHRi4l9qXwmBmzKAbOqBsl2T1iXi9RxmIwI0uTsDaH2lhveaPhimnhPjILu6S5UHAZ5JFgTG1UfEP1MAkYeAMo/qUQHNwAkSyQNTJvFaY4AqwjolQLqBDwGI5ifaeXmPFfCl4KmVbQ6GrjMcv5LZ6WleP4pLlZc3+X9q6soYXOorePP5X8vd4QI5BvKCARG1IxMNb6EFrX5g8var5UH8zEEPMG2hHPd/elqUkgsCOrHa5f7a1mvWqf6hQWlXlUbS8+UwWf8aqWF8ZJIJCkqUDDEsCQwdikS2thtWwlkgamTyYbgsdwRtVQ4DyCW/tMh7OAbR9BWPZWsLDcuA8No5TsVPNrdB1WtT2BDc7bdaHCWCPqL8j1FQEHMQXOYQbAcj7VvUFfGJBkhzHqOZeXjWnAEhrHax9daUtGVykAFSSl2nkXNutOUIJclTv1u5Ju9tOdE0JGEZ1tPv6vRrw5PKQbO+5/L0rBISXBDs884EHpRY6FLcBRTZyG93itkWExOl0hW4ePp9edVcHgUozZQznMXiXA8svq9W8HBygpk7vNmvvdvxqAS4eZ62PW1WAsp8xTycak3AbXQ/hqt4hjnJnSBAPl5lmkFwHIHOzjS5h8SQspBdOUuQADeA+ztVbiAomwY4ifKFF5IUyUjoOu1Sea8cOJnSjHABSlwUl4UXcwAfag8L4R1OFEKQM7JhRAPmAOhY1f/VmH/wD2hJIZsMO1gdZ2et3wngEYYAQFJLAqWr5pLBvURHu9NrEm1V4fwXC+IoqJxgoZgTYATJd1bP7G1W+O8STwyU/ESo5yrKEskQw9JgCINV+E4lasPFVwxY4a2CFIBWWAOVQc5QrzMA7SHql+tfFkY+FgrCnMlCIORBfMCx8rLDBLTJ62Nep0zMDxfiDCFKbkEtqz+WbVscZw6ThYbniMRSklSjgspWZQGYLOg/49a8tg+ILSGCon3vXr/wBCcIOI+McRSlDBSFhJUrK0u4zpDRVjMu9C8RScPhMNHmDoSCDf5gtlHUufasnwjFSzFRDqOgIGj7+x5NT/ABpCG8qQHUZDsRNnMXrGQWIrGa48+ecunqVcapmSWZwQwnT5gX/mnJRi4iHGYIcjR1HUBtOlYyMYAO9e08NAOCnDJCULQA7Oc5SLTIJMpDO2jPVOLrxvkx+ExlOEJDMCDa1pOka1YHAKGGVqTDh3kySxn+mGB+zVrYfDJJSoH4xISE4iUJBKxZRH93Mu7F3sanC+MKxOLHDLTlIK8ysx8wSMoGGlLuSSSb+V4LTqcXTcUeH4ZizJKWazkFRtHLf6tTPGeDS2X5kEQFB1AuIBgEu1rTUeNoTwhXnxAkKAKUPmWpxox+WXCrHevG+JfqXGxQU5ilJMz5lf9lfYd3vWPG1m8pPY1+Foc/7if/JP/wCq6sfLUV08a8+R7LjPElIA+YhwFEiNxDAd/wCKs8Nxma2UkOGFoPPblyo1JKtQw2+h0PbalowGLfDALMCAMsl/w86x3r1LuBxCsSSSA5At6P8AxS8MJCwZYWEGdjIo8BXnyrABIhWbViQ8WO371PE4bM7EwQBEXe003DiripCcqw4ckKsQXsbQxZx/g0GHiOTl35TrpaGPKtH/AE7oDCVKbkNQN3If07iijhAkljlP163c1nuew5KmOTKQbvpeQ++vejxgUqfN2vFzfeq6MR1M/mcB7B7H8501ZKWtef5FJcBAUCSJAO/49OzqfLH+aqYoWR5VJSXBmQQ4e3Q3p+aWlxqfyIiqI5eI49tecUGGSlQAv9j+etQddK7MG5k7Cxf871om8bhJBISUnciRIliRpvy1qpx3DTh3ckyCbJSoP2zPG1GvHgQYZvZm2ml4qlHGCWASgBFwrzLyqVL6JKX5nrVQwP1V4epCk4hKiMSBmUVKGUASTvdtJrR/SvjK8RJwCrZQKjcC4bUsw6PWv4r4f8fhWbMtM4bC5yyIOoJG7hPOvnmHilCgpJYpLg7EUzuMcv617fxR+G4hPFJBCFnJjAaKZwsa7GZcbqrxniWOnExlqQGSpRIH5vfvW949+p/jYGHholS0j4mpDGEjm4+m9aXhn6ZRhYacVcs+ZylISYaTZIe/KKdxXt4vE4dSWzJKdZBDjcPetLwPxZeCohJZK8oxISTlBNswLQSDuHr0PE8IeIdKUOgM68qoG6UljofMWfavKcRhFCik3BILcvt+9M7c+XTe8bxZDRc9iwH3rDUZrviVBpnHJjhe7qytcVWwPEcTDPkWQ9xcHsYphW4qtiIrV4nhcbnhv6rxTjYWdWXDDghPkHmDZjo9jO2k1c/Vf6iwVhKMAedKsxxBABechuSbEn3ryhTSyKpxdpyOxMcrUVLUVKNyS5PUmuApIpoNPixR5K6pzmurWOe19CxFJJDDpAdn/wAtrehXiWYFy99zvvvO2lV8RRKYSGeHEgHRxYBn0vSnUBqkdSAzmOZgV5de13GMFhQZ3MNEb+watAF05mAcCwaOWl/vVHGWVp1JSoiDmJa5iSHBE13AJWghChCrJLHLD36/k0QtLBw1HME2YO28Bw+thvNVBiqcBKCSTMgeVId2MaGeWrw5aJkMzTzH9V/elrQkAtPmh23e37VWalPicAqlPzA+skOTtz/irKXtaTdpDlo/NqcnAKXIEiXEsHAD/wBtx61XxcNwW+YWDX/zWPVQoLiHlum2jxtUqBTvIeNZi3JqrP5QQe2voLs1WDxeXDSoAKI0IJs9vataQYh8zXAOzfxalBLjXf8Aa2tFhIK5sIJ66Wgi8+m9NyM9mJvcft+c6QFK05k5oAnrBygC5s8bDeqnh2KV4+ISFMMUaG4ytmfkBpVvAxVfEcAFRAG1lEkPpCidopvE4ZRikgIScZAWkKYlJSybiZCknsRvVewv8AnKUq0IYclAkxu4IHKIrwv6s8LOFxBJAAxPONg/zB+p969dx/iK0YiUhKFFYLJRmSHAZiHLAsHNZuP+l/jJzYmMVYx2lCbthpF2m/4dSjl3Mea/TeOMPiEny5rIK1BKEkhsylEFgA/PaWr3H+kCjhpUta1BQLhggMCMqEEOdTmUXEMBp854nh1YayhUKSZ/NRWn4d4+vCDEZmHkJLZdL6hiY96379MTlnVfV/AVI4ZC0YyifOVZlNlcwEgtqLO7kV86/WWBhqxlYuECELNizh5EXG0gW51n43jWLiuVYjqDFLwANkvCSOTFn5VUGIzyVFQYk2ZwYGsgFz6VrjxZ58pYUimChCaNNdJHnriKBQplAa3ghRFBlpzVBRQ3KXlqWomrgKZFrmrqlqit4Htjw8FnLaJvGgs4tbSuxuFTYKKwCJYiQDGVUvPtFqjBITKSyXBTytLuxEcppicUqBJj+2XNi+jhue/SvmParqRkP9IN0wXgQ+w3mi4fFI8uXmCr0nfzOX2olcGbg5n1vDHfSdajDGUEK33kXj3HoBT3pWMPi85LhiGszGGLaQQb89Gpx6duUs3Ss9WHLF2Ft20DQ4mnIWUOkkl92cCDpfToCK0l/C43/bKFZRfKVObw/l1FgC4near8IgLxGUSAAf8A6w7c2pycFJTD5gkXnMeXbf71UQsFR0YD7b96zyiHi8EUkhSZJ3O7x70OQB2sIHR7vTVLJHmcjSddLm3T70vGDz9W+1Wz4dAYMCNo/PSixFPDx9NusfWpUBq4h9L6Du5nrFIUWOhB2p1K/HcMtSQcNWVSSCG1Yuznp+9R4rhhWTFKlghaEuVMoJJOYFOhu5DCGq/ghiGE/nvVLjvBvi4yjDJSCoiMwlKWjkfQUUWJX4UnCScROLjIUBKviF2YeUMJ80VjjiuKL5cTFbRz9SRWjw+FiWUvMlL5JdtH7W9a9L4T4InESMMpIWoM6/KlIILKDeZSjcaQ1jR5b6ZvHXy3HcKL3cu++r1ANbv6p8KOFiFwxcpWNlCsYJrpxrheunZib01ApQp2HXfi58h5aIJrk1Ndo40AFcUVJTUtFJLCKFqJQoaMbiGqQmpaprUWorqmurSeoWIPlSpLlrXG5GlMWSlClKMsG6C4YszkiTtRA4XyMQbwSAwd7G1IC058pDhYYCwFgNOXKvk691guA49ZCQT5UgtlZ+jDR496uKYglTJFy/l7wWqfgpShSgCEhSsoh20BaCdH/elYas75sMkBwWykQWfzNqNq3PXZOXwoxAGhmLpMsHcAgBpO+tDjcCc2YktoLD/5EfMR6UOHxCMPzKzpQTyIcsSSAXM+jVONjlfmSoBLsnyuVPBJcwCS2+sU9AeKghSVJUQkf0wXEGCJcUasHIpSViQYPIh2eHggg/Wk4eI4yqZKk2aygFMpjoz2PZ6fj8QpR80QAG1YNP0ovtoGKhLNldxdzDGLWFCtJJjUgTYFtxyoeMGgcGHMTyN9IrkLCibsbgNcCL9WrPL3BRISwd3L2vpflZqEYMWJ6coIa4Mj8aowwt2YB7C5P2o/hzlU3pAYWu561at/CM2VnsbTcaiRoXHoacnjEhJyJAJGXcf1Ek2EBUD70nGw8oATlI6G3epw8DMwBBUqGkaxLNN6tq2/hXXguWAM/f6616XwPiDi4In/AHeHIZ/6sMl09WPl7isFa7BTgpJGZyS1ikh2uLjnej8O45WBiDEHMKBsUn5gWLtrGoo49XR5Rrfq/ghxPD/HysrMUYpAYOZwljSwKTP9Kd6+WrSQWNxFfZOD4LNjnBxjmRiZgkAqyYalPlWlL6Ei4JZXKvn36q8HyHOAxSci+Zs4ncH2rp6rn/Jx+vNAUxIoRRJr0cHmpoNS9ADRPXZzTXGuNca1ABVDUmhobiRXVz1xNJc9dQ5q6ov/2Q==">
            <a:hlinkClick r:id="rId3"/>
          </p:cNvPr>
          <p:cNvSpPr>
            <a:spLocks noChangeAspect="1" noChangeArrowheads="1"/>
          </p:cNvSpPr>
          <p:nvPr/>
        </p:nvSpPr>
        <p:spPr bwMode="auto">
          <a:xfrm>
            <a:off x="0" y="-1790700"/>
            <a:ext cx="3790950" cy="3743325"/>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p:nvPr/>
        </p:nvPicPr>
        <p:blipFill>
          <a:blip r:embed="rId4" cstate="print"/>
          <a:srcRect l="35354" t="16216" b="5405"/>
          <a:stretch>
            <a:fillRect/>
          </a:stretch>
        </p:blipFill>
        <p:spPr bwMode="auto">
          <a:xfrm>
            <a:off x="971600" y="404664"/>
            <a:ext cx="7704856"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35590" t="17029" b="4609"/>
          <a:stretch>
            <a:fillRect/>
          </a:stretch>
        </p:blipFill>
        <p:spPr bwMode="auto">
          <a:xfrm>
            <a:off x="1259632" y="260648"/>
            <a:ext cx="6912768"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5900" y="956310"/>
            <a:ext cx="6172200" cy="4724400"/>
          </a:xfrm>
          <a:solidFill>
            <a:srgbClr val="FFFF00"/>
          </a:solidFill>
        </p:spPr>
        <p:txBody>
          <a:bodyPr>
            <a:normAutofit fontScale="90000"/>
          </a:bodyPr>
          <a:lstStyle/>
          <a:p>
            <a:pPr algn="ctr"/>
            <a:r>
              <a:rPr lang="ja-JP" altLang="en-US" sz="4500" b="1" dirty="0"/>
              <a:t>ＣＮＮニュース</a:t>
            </a:r>
            <a:r>
              <a:rPr lang="en-US" altLang="ja-JP" sz="4500" b="1" dirty="0"/>
              <a:t/>
            </a:r>
            <a:br>
              <a:rPr lang="en-US" altLang="ja-JP" sz="4500" b="1" dirty="0"/>
            </a:br>
            <a:r>
              <a:rPr lang="en-US" altLang="ja-JP" b="1" dirty="0"/>
              <a:t/>
            </a:r>
            <a:br>
              <a:rPr lang="en-US" altLang="ja-JP" b="1" dirty="0"/>
            </a:br>
            <a:r>
              <a:rPr lang="ja-JP" altLang="en-US" b="1" dirty="0" smtClean="0"/>
              <a:t>観光客数</a:t>
            </a:r>
            <a:r>
              <a:rPr lang="en-US" altLang="ja-JP" b="1" dirty="0" smtClean="0"/>
              <a:t/>
            </a:r>
            <a:br>
              <a:rPr lang="en-US" altLang="ja-JP" b="1" dirty="0" smtClean="0"/>
            </a:br>
            <a:r>
              <a:rPr lang="ja-JP" altLang="en-US" b="1" dirty="0" smtClean="0"/>
              <a:t>ロンドン市長の世界一宣言</a:t>
            </a:r>
            <a:r>
              <a:rPr lang="en-US" altLang="ja-JP" b="1" dirty="0" smtClean="0"/>
              <a:t/>
            </a:r>
            <a:br>
              <a:rPr lang="en-US" altLang="ja-JP" b="1" dirty="0" smtClean="0"/>
            </a:br>
            <a:r>
              <a:rPr lang="ja-JP" altLang="en-US" b="1" dirty="0" smtClean="0"/>
              <a:t>パリ副市長が反論</a:t>
            </a:r>
            <a:r>
              <a:rPr lang="en-US" altLang="ja-JP" b="1" dirty="0" smtClean="0"/>
              <a:t/>
            </a:r>
            <a:br>
              <a:rPr lang="en-US" altLang="ja-JP" b="1" dirty="0" smtClean="0"/>
            </a:br>
            <a:r>
              <a:rPr lang="en-US" altLang="ja-JP" b="1" dirty="0"/>
              <a:t/>
            </a:r>
            <a:br>
              <a:rPr lang="en-US" altLang="ja-JP" b="1" dirty="0"/>
            </a:br>
            <a:r>
              <a:rPr lang="ja-JP" altLang="en-US" b="1" dirty="0" smtClean="0"/>
              <a:t>都市の魅力を訪問客数で競う時代</a:t>
            </a:r>
            <a:r>
              <a:rPr lang="en-US" altLang="ja-JP" b="1" dirty="0" smtClean="0"/>
              <a:t/>
            </a:r>
            <a:br>
              <a:rPr lang="en-US" altLang="ja-JP" b="1" dirty="0" smtClean="0"/>
            </a:br>
            <a:r>
              <a:rPr lang="en-US" altLang="ja-JP" b="1" dirty="0"/>
              <a:t/>
            </a:r>
            <a:br>
              <a:rPr lang="en-US" altLang="ja-JP" b="1" dirty="0"/>
            </a:br>
            <a:r>
              <a:rPr lang="ja-JP" altLang="en-US" b="1" dirty="0" smtClean="0"/>
              <a:t>　　　　　　　　　　</a:t>
            </a:r>
            <a:r>
              <a:rPr lang="ja-JP" altLang="en-US" sz="4500" b="1" dirty="0">
                <a:solidFill>
                  <a:srgbClr val="FF0000"/>
                </a:solidFill>
              </a:rPr>
              <a:t>⇒テロで変化？</a:t>
            </a:r>
            <a:r>
              <a:rPr lang="ja-JP" altLang="en-US" b="1" dirty="0" smtClean="0"/>
              <a:t>　</a:t>
            </a:r>
            <a:endParaRPr kumimoji="1" lang="ja-JP" altLang="en-US" dirty="0"/>
          </a:p>
        </p:txBody>
      </p:sp>
    </p:spTree>
    <p:extLst>
      <p:ext uri="{BB962C8B-B14F-4D97-AF65-F5344CB8AC3E}">
        <p14:creationId xmlns:p14="http://schemas.microsoft.com/office/powerpoint/2010/main" val="4205433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27384"/>
            <a:ext cx="8229600" cy="1143000"/>
          </a:xfrm>
        </p:spPr>
        <p:txBody>
          <a:bodyPr/>
          <a:lstStyle/>
          <a:p>
            <a:r>
              <a:rPr lang="ja-JP" altLang="en-US" dirty="0" smtClean="0"/>
              <a:t>都心の航空写真（</a:t>
            </a:r>
            <a:r>
              <a:rPr lang="en-US" altLang="ja-JP" dirty="0" smtClean="0"/>
              <a:t>1997</a:t>
            </a:r>
            <a:r>
              <a:rPr lang="ja-JP" altLang="en-US" dirty="0" smtClean="0"/>
              <a:t>年）　</a:t>
            </a:r>
            <a:endParaRPr kumimoji="1" lang="ja-JP" altLang="en-US" dirty="0"/>
          </a:p>
        </p:txBody>
      </p:sp>
      <p:pic>
        <p:nvPicPr>
          <p:cNvPr id="44034" name="Picture 2" descr="http://1.bp.blogspot.com/-Bqo5X8Q9NIM/UirTXH3_S8I/AAAAAAAAIIE/4Evrcg5ydm8/s1600/19971231%E5%85%AD%E6%9C%AC%E6%9C%A8%E3%83%92%E3%83%AB%E3%82%BA.jpg"/>
          <p:cNvPicPr>
            <a:picLocks noChangeAspect="1" noChangeArrowheads="1"/>
          </p:cNvPicPr>
          <p:nvPr/>
        </p:nvPicPr>
        <p:blipFill>
          <a:blip r:embed="rId3" cstate="print"/>
          <a:srcRect/>
          <a:stretch>
            <a:fillRect/>
          </a:stretch>
        </p:blipFill>
        <p:spPr bwMode="auto">
          <a:xfrm>
            <a:off x="330247" y="1052736"/>
            <a:ext cx="8634241" cy="567742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lang="ja-JP" altLang="en-US" dirty="0" smtClean="0"/>
              <a:t>六本木ヒルズ</a:t>
            </a:r>
            <a:endParaRPr kumimoji="1" lang="ja-JP" altLang="en-US" dirty="0"/>
          </a:p>
        </p:txBody>
      </p:sp>
      <p:pic>
        <p:nvPicPr>
          <p:cNvPr id="24578" name="Picture 2" descr="http://1.bp.blogspot.com/-jDXnv8ymdi4/UirTXbdPRVI/AAAAAAAAIII/VHhb4hETyW8/s1600/20120904%E5%85%AD%E6%9C%AC%E6%9C%A8%E3%83%92%E3%83%AB%E3%82%BA.jpg"/>
          <p:cNvPicPr>
            <a:picLocks noChangeAspect="1" noChangeArrowheads="1"/>
          </p:cNvPicPr>
          <p:nvPr/>
        </p:nvPicPr>
        <p:blipFill>
          <a:blip r:embed="rId3" cstate="print"/>
          <a:srcRect/>
          <a:stretch>
            <a:fillRect/>
          </a:stretch>
        </p:blipFill>
        <p:spPr bwMode="auto">
          <a:xfrm>
            <a:off x="63500" y="1207963"/>
            <a:ext cx="8743751" cy="574942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solidFill>
          </a:ln>
        </p:spPr>
        <p:txBody>
          <a:bodyPr/>
          <a:lstStyle/>
          <a:p>
            <a:r>
              <a:rPr kumimoji="1" lang="ja-JP" altLang="en-US" dirty="0" smtClean="0"/>
              <a:t>東京の課題</a:t>
            </a:r>
            <a:endParaRPr kumimoji="1" lang="ja-JP" altLang="en-US" dirty="0"/>
          </a:p>
        </p:txBody>
      </p:sp>
      <p:sp>
        <p:nvSpPr>
          <p:cNvPr id="3" name="コンテンツ プレースホルダ 2"/>
          <p:cNvSpPr>
            <a:spLocks noGrp="1"/>
          </p:cNvSpPr>
          <p:nvPr>
            <p:ph idx="1"/>
          </p:nvPr>
        </p:nvSpPr>
        <p:spPr>
          <a:xfrm>
            <a:off x="179512" y="1600200"/>
            <a:ext cx="8856984" cy="5213176"/>
          </a:xfrm>
        </p:spPr>
        <p:txBody>
          <a:bodyPr>
            <a:normAutofit fontScale="92500"/>
          </a:bodyPr>
          <a:lstStyle/>
          <a:p>
            <a:r>
              <a:rPr lang="ja-JP" altLang="en-US" dirty="0" smtClean="0"/>
              <a:t>訪日外客二千万人→四千万人？</a:t>
            </a:r>
            <a:endParaRPr lang="en-US" altLang="ja-JP" dirty="0" smtClean="0"/>
          </a:p>
          <a:p>
            <a:r>
              <a:rPr lang="ja-JP" altLang="en-US" dirty="0" smtClean="0"/>
              <a:t>宿泊</a:t>
            </a:r>
            <a:r>
              <a:rPr lang="ja-JP" altLang="en-US" dirty="0"/>
              <a:t>施設</a:t>
            </a:r>
            <a:r>
              <a:rPr lang="ja-JP" altLang="en-US" dirty="0" smtClean="0"/>
              <a:t>の確保（民泊問題）</a:t>
            </a:r>
            <a:endParaRPr lang="en-US" altLang="ja-JP" dirty="0" smtClean="0"/>
          </a:p>
          <a:p>
            <a:r>
              <a:rPr lang="ja-JP" altLang="en-US" dirty="0" smtClean="0"/>
              <a:t>羽田空港とアクセス鉄道</a:t>
            </a:r>
            <a:endParaRPr lang="en-US" altLang="ja-JP" dirty="0" smtClean="0"/>
          </a:p>
          <a:p>
            <a:r>
              <a:rPr lang="ja-JP" altLang="en-US" dirty="0" smtClean="0"/>
              <a:t>首都圏環状道路</a:t>
            </a:r>
            <a:endParaRPr lang="en-US" altLang="ja-JP" dirty="0" smtClean="0"/>
          </a:p>
          <a:p>
            <a:r>
              <a:rPr kumimoji="1" lang="ja-JP" altLang="en-US" dirty="0" smtClean="0">
                <a:solidFill>
                  <a:schemeClr val="tx1">
                    <a:lumMod val="95000"/>
                    <a:lumOff val="5000"/>
                  </a:schemeClr>
                </a:solidFill>
              </a:rPr>
              <a:t>リニア暫定開業</a:t>
            </a:r>
            <a:endParaRPr kumimoji="1" lang="en-US" altLang="ja-JP" dirty="0" smtClean="0">
              <a:solidFill>
                <a:schemeClr val="tx1">
                  <a:lumMod val="95000"/>
                  <a:lumOff val="5000"/>
                </a:schemeClr>
              </a:solidFill>
            </a:endParaRPr>
          </a:p>
          <a:p>
            <a:r>
              <a:rPr lang="ja-JP" altLang="en-US" dirty="0" smtClean="0"/>
              <a:t>カジノ（ＩＲ）</a:t>
            </a:r>
            <a:endParaRPr lang="en-US" altLang="ja-JP" dirty="0" smtClean="0"/>
          </a:p>
          <a:p>
            <a:r>
              <a:rPr lang="ja-JP" altLang="en-US" dirty="0" smtClean="0">
                <a:solidFill>
                  <a:schemeClr val="tx1">
                    <a:lumMod val="95000"/>
                    <a:lumOff val="5000"/>
                  </a:schemeClr>
                </a:solidFill>
              </a:rPr>
              <a:t>江戸城再興（明暦の大火と保科正之、試し切り）</a:t>
            </a:r>
            <a:endParaRPr lang="en-US" altLang="ja-JP" dirty="0" smtClean="0">
              <a:solidFill>
                <a:schemeClr val="tx1">
                  <a:lumMod val="95000"/>
                  <a:lumOff val="5000"/>
                </a:schemeClr>
              </a:solidFill>
            </a:endParaRPr>
          </a:p>
          <a:p>
            <a:r>
              <a:rPr kumimoji="1" lang="ja-JP" altLang="en-US" dirty="0" smtClean="0">
                <a:solidFill>
                  <a:srgbClr val="FF0000"/>
                </a:solidFill>
              </a:rPr>
              <a:t>横田空港及び空域の軍民共用（トランプ大統領？）</a:t>
            </a:r>
            <a:endParaRPr kumimoji="1" lang="en-US" altLang="ja-JP" dirty="0" smtClean="0">
              <a:solidFill>
                <a:srgbClr val="FF0000"/>
              </a:solidFill>
            </a:endParaRPr>
          </a:p>
          <a:p>
            <a:r>
              <a:rPr lang="ja-JP" altLang="en-US" dirty="0" smtClean="0">
                <a:solidFill>
                  <a:srgbClr val="FF0000"/>
                </a:solidFill>
              </a:rPr>
              <a:t>空き家対策（パリ、ロンドンとの比較）</a:t>
            </a:r>
            <a:endParaRPr kumimoji="1" lang="en-US" altLang="ja-JP" dirty="0" smtClean="0">
              <a:solidFill>
                <a:srgbClr val="FF0000"/>
              </a:solidFill>
            </a:endParaRPr>
          </a:p>
          <a:p>
            <a:endParaRPr kumimoji="1" lang="en-US" altLang="ja-JP" dirty="0" smtClean="0"/>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QJbaZAKpbaBWdNp4xGsc9ucliDoQn_Mf33ZnKx5GAKlP6jpgFo">
            <a:hlinkClick r:id="rId3"/>
          </p:cNvPr>
          <p:cNvPicPr>
            <a:picLocks noChangeAspect="1" noChangeArrowheads="1"/>
          </p:cNvPicPr>
          <p:nvPr/>
        </p:nvPicPr>
        <p:blipFill>
          <a:blip r:embed="rId4" cstate="print"/>
          <a:srcRect/>
          <a:stretch>
            <a:fillRect/>
          </a:stretch>
        </p:blipFill>
        <p:spPr bwMode="auto">
          <a:xfrm>
            <a:off x="248816" y="1412776"/>
            <a:ext cx="8512946" cy="5454368"/>
          </a:xfrm>
          <a:prstGeom prst="rect">
            <a:avLst/>
          </a:prstGeom>
          <a:noFill/>
        </p:spPr>
      </p:pic>
      <p:sp>
        <p:nvSpPr>
          <p:cNvPr id="2" name="タイトル 1"/>
          <p:cNvSpPr>
            <a:spLocks noGrp="1"/>
          </p:cNvSpPr>
          <p:nvPr>
            <p:ph type="title"/>
          </p:nvPr>
        </p:nvSpPr>
        <p:spPr/>
        <p:txBody>
          <a:bodyPr/>
          <a:lstStyle/>
          <a:p>
            <a:r>
              <a:rPr kumimoji="1" lang="ja-JP" altLang="en-US" dirty="0" smtClean="0"/>
              <a:t>国立競技場問題</a:t>
            </a:r>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tat.ameba.jp/user_images/20140119/16/mori-arch-econo/07/72/j/o0500033312818780125.jpg">
            <a:hlinkClick r:id="rId3"/>
          </p:cNvPr>
          <p:cNvPicPr>
            <a:picLocks noChangeAspect="1" noChangeArrowheads="1"/>
          </p:cNvPicPr>
          <p:nvPr/>
        </p:nvPicPr>
        <p:blipFill>
          <a:blip r:embed="rId4" cstate="print"/>
          <a:srcRect/>
          <a:stretch>
            <a:fillRect/>
          </a:stretch>
        </p:blipFill>
        <p:spPr bwMode="auto">
          <a:xfrm>
            <a:off x="611559" y="620688"/>
            <a:ext cx="8217127" cy="547260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ameba.jp/user_images/20140119/16/mori-arch-econo/3d/9f/j/o0600040012818749079.jpg">
            <a:hlinkClick r:id="rId3"/>
          </p:cNvPr>
          <p:cNvPicPr>
            <a:picLocks noChangeAspect="1" noChangeArrowheads="1"/>
          </p:cNvPicPr>
          <p:nvPr/>
        </p:nvPicPr>
        <p:blipFill>
          <a:blip r:embed="rId4" cstate="print"/>
          <a:srcRect/>
          <a:stretch>
            <a:fillRect/>
          </a:stretch>
        </p:blipFill>
        <p:spPr bwMode="auto">
          <a:xfrm>
            <a:off x="172052" y="692696"/>
            <a:ext cx="8576412" cy="571227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stat.ameba.jp/user_images/20140119/16/mori-arch-econo/f0/00/j/o0427032512818749081.jpg">
            <a:hlinkClick r:id="rId3"/>
          </p:cNvPr>
          <p:cNvPicPr>
            <a:picLocks noChangeAspect="1" noChangeArrowheads="1"/>
          </p:cNvPicPr>
          <p:nvPr/>
        </p:nvPicPr>
        <p:blipFill>
          <a:blip r:embed="rId4" cstate="print"/>
          <a:srcRect/>
          <a:stretch>
            <a:fillRect/>
          </a:stretch>
        </p:blipFill>
        <p:spPr bwMode="auto">
          <a:xfrm>
            <a:off x="4870504" y="477391"/>
            <a:ext cx="3877960" cy="2951609"/>
          </a:xfrm>
          <a:prstGeom prst="rect">
            <a:avLst/>
          </a:prstGeom>
          <a:noFill/>
        </p:spPr>
      </p:pic>
      <p:pic>
        <p:nvPicPr>
          <p:cNvPr id="72708" name="Picture 4" descr="http://stat.ameba.jp/user_images/20140119/16/mori-arch-econo/f6/f2/j/o0500036112818780126.jpg">
            <a:hlinkClick r:id="rId5"/>
          </p:cNvPr>
          <p:cNvPicPr>
            <a:picLocks noChangeAspect="1" noChangeArrowheads="1"/>
          </p:cNvPicPr>
          <p:nvPr/>
        </p:nvPicPr>
        <p:blipFill>
          <a:blip r:embed="rId6" cstate="print"/>
          <a:srcRect/>
          <a:stretch>
            <a:fillRect/>
          </a:stretch>
        </p:blipFill>
        <p:spPr bwMode="auto">
          <a:xfrm>
            <a:off x="251520" y="3541908"/>
            <a:ext cx="4032448" cy="2911428"/>
          </a:xfrm>
          <a:prstGeom prst="rect">
            <a:avLst/>
          </a:prstGeom>
          <a:noFill/>
        </p:spPr>
      </p:pic>
      <p:pic>
        <p:nvPicPr>
          <p:cNvPr id="72710" name="Picture 6" descr="http://stat.ameba.jp/user_images/20140119/16/mori-arch-econo/df/4d/j/o0400030012818780124.jpg">
            <a:hlinkClick r:id="rId7"/>
          </p:cNvPr>
          <p:cNvPicPr>
            <a:picLocks noChangeAspect="1" noChangeArrowheads="1"/>
          </p:cNvPicPr>
          <p:nvPr/>
        </p:nvPicPr>
        <p:blipFill>
          <a:blip r:embed="rId8" cstate="print"/>
          <a:srcRect/>
          <a:stretch>
            <a:fillRect/>
          </a:stretch>
        </p:blipFill>
        <p:spPr bwMode="auto">
          <a:xfrm>
            <a:off x="5724128" y="4239090"/>
            <a:ext cx="2952328" cy="2214246"/>
          </a:xfrm>
          <a:prstGeom prst="rect">
            <a:avLst/>
          </a:prstGeom>
          <a:noFill/>
        </p:spPr>
      </p:pic>
      <p:pic>
        <p:nvPicPr>
          <p:cNvPr id="72712" name="Picture 8" descr="http://stat.ameba.jp/user_images/20140119/17/mori-arch-econo/09/f6/j/o0400030012818802071.jpg">
            <a:hlinkClick r:id="rId9"/>
          </p:cNvPr>
          <p:cNvPicPr>
            <a:picLocks noChangeAspect="1" noChangeArrowheads="1"/>
          </p:cNvPicPr>
          <p:nvPr/>
        </p:nvPicPr>
        <p:blipFill>
          <a:blip r:embed="rId10" cstate="print"/>
          <a:srcRect/>
          <a:stretch>
            <a:fillRect/>
          </a:stretch>
        </p:blipFill>
        <p:spPr bwMode="auto">
          <a:xfrm>
            <a:off x="683568" y="368660"/>
            <a:ext cx="3312368" cy="248427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714202"/>
          </a:xfrm>
          <a:solidFill>
            <a:srgbClr val="FFFF00"/>
          </a:solidFill>
          <a:ln w="12700">
            <a:solidFill>
              <a:schemeClr val="tx1"/>
            </a:solidFill>
          </a:ln>
        </p:spPr>
        <p:txBody>
          <a:bodyPr>
            <a:normAutofit fontScale="90000"/>
          </a:bodyPr>
          <a:lstStyle/>
          <a:p>
            <a:r>
              <a:rPr lang="ja-JP" altLang="en-US" b="1" dirty="0" smtClean="0"/>
              <a:t>スペイン最大級の建築的失敗</a:t>
            </a:r>
            <a:r>
              <a:rPr lang="en-US" altLang="ja-JP" b="1" dirty="0" smtClean="0"/>
              <a:t/>
            </a:r>
            <a:br>
              <a:rPr lang="en-US" altLang="ja-JP" b="1" dirty="0" smtClean="0"/>
            </a:br>
            <a:r>
              <a:rPr lang="ja-JP" altLang="en-US" b="1" dirty="0" smtClean="0"/>
              <a:t>どんどん悪化中 </a:t>
            </a:r>
            <a:r>
              <a:rPr lang="en-US" altLang="ja-JP" b="1" dirty="0" smtClean="0"/>
              <a:t/>
            </a:r>
            <a:br>
              <a:rPr lang="en-US" altLang="ja-JP" b="1" dirty="0" smtClean="0"/>
            </a:br>
            <a:r>
              <a:rPr lang="en-US" altLang="ja-JP" sz="2700" b="1" dirty="0" smtClean="0"/>
              <a:t>http://ameblo.jp/mori-arch-econo/entry-11752854169.html</a:t>
            </a:r>
            <a:endParaRPr kumimoji="1" lang="ja-JP" altLang="en-US" sz="2700" dirty="0"/>
          </a:p>
        </p:txBody>
      </p:sp>
      <p:sp>
        <p:nvSpPr>
          <p:cNvPr id="3" name="コンテンツ プレースホルダ 2"/>
          <p:cNvSpPr>
            <a:spLocks noGrp="1"/>
          </p:cNvSpPr>
          <p:nvPr>
            <p:ph idx="1"/>
          </p:nvPr>
        </p:nvSpPr>
        <p:spPr>
          <a:xfrm>
            <a:off x="457200" y="2503437"/>
            <a:ext cx="8229600" cy="4525963"/>
          </a:xfrm>
        </p:spPr>
        <p:txBody>
          <a:bodyPr>
            <a:normAutofit fontScale="70000" lnSpcReduction="20000"/>
          </a:bodyPr>
          <a:lstStyle/>
          <a:p>
            <a:r>
              <a:rPr lang="ja-JP" altLang="en-US" dirty="0" smtClean="0"/>
              <a:t>博物館と芸術の複合施設は、</a:t>
            </a:r>
            <a:r>
              <a:rPr lang="en-US" altLang="ja-JP" dirty="0" smtClean="0"/>
              <a:t>10</a:t>
            </a:r>
            <a:r>
              <a:rPr lang="ja-JP" altLang="en-US" dirty="0" smtClean="0"/>
              <a:t>億ユーロ、当初予算の</a:t>
            </a:r>
            <a:r>
              <a:rPr lang="en-US" altLang="ja-JP" dirty="0" smtClean="0"/>
              <a:t>4</a:t>
            </a:r>
            <a:r>
              <a:rPr lang="ja-JP" altLang="en-US" dirty="0" smtClean="0"/>
              <a:t>倍</a:t>
            </a:r>
            <a:r>
              <a:rPr lang="en-US" altLang="ja-JP" dirty="0" smtClean="0"/>
              <a:t>2005</a:t>
            </a:r>
            <a:r>
              <a:rPr lang="ja-JP" altLang="en-US" dirty="0" smtClean="0"/>
              <a:t>年に完成</a:t>
            </a:r>
            <a:endParaRPr lang="en-US" altLang="ja-JP" dirty="0" smtClean="0"/>
          </a:p>
          <a:p>
            <a:r>
              <a:rPr lang="ja-JP" altLang="en-US" dirty="0" smtClean="0"/>
              <a:t>予想された来訪者数をまったく達成できていない</a:t>
            </a:r>
            <a:endParaRPr lang="en-US" altLang="ja-JP" dirty="0" smtClean="0"/>
          </a:p>
          <a:p>
            <a:r>
              <a:rPr lang="ja-JP" altLang="en-US" dirty="0" smtClean="0"/>
              <a:t>バレンシア出身の建築家サンティアゴ</a:t>
            </a:r>
            <a:r>
              <a:rPr lang="en-US" altLang="ja-JP" dirty="0" smtClean="0"/>
              <a:t>·</a:t>
            </a:r>
            <a:r>
              <a:rPr lang="ja-JP" altLang="en-US" dirty="0" smtClean="0"/>
              <a:t>カラトラバによって設計</a:t>
            </a:r>
            <a:endParaRPr lang="en-US" altLang="ja-JP" dirty="0" smtClean="0"/>
          </a:p>
          <a:p>
            <a:r>
              <a:rPr lang="ja-JP" altLang="en-US" dirty="0" smtClean="0"/>
              <a:t>スペインブームに沸いた時代に計画され、そして末期を迎えつつある壮大な都市プロジェクトの一つだ。 </a:t>
            </a:r>
            <a:r>
              <a:rPr lang="en-US" altLang="ja-JP" dirty="0" smtClean="0"/>
              <a:t>2008</a:t>
            </a:r>
            <a:r>
              <a:rPr lang="ja-JP" altLang="en-US" dirty="0" smtClean="0"/>
              <a:t>年の金融危機によるバレンシアの経済崩壊もあってこのプロジェクトの状況はさらに悪化している。</a:t>
            </a:r>
            <a:endParaRPr lang="en-US" altLang="ja-JP" dirty="0" smtClean="0"/>
          </a:p>
          <a:p>
            <a:r>
              <a:rPr lang="ja-JP" altLang="en-US" smtClean="0"/>
              <a:t>政府</a:t>
            </a:r>
            <a:r>
              <a:rPr lang="ja-JP" altLang="en-US" dirty="0" smtClean="0"/>
              <a:t>から４５億ユーロの救済資金が芸術科学都市に投入された。この施設運営がここまで悪化するはずはないと思われていたが、事実はそうなってしまった。 </a:t>
            </a:r>
            <a:br>
              <a:rPr lang="ja-JP" altLang="en-US" dirty="0" smtClean="0"/>
            </a:br>
            <a:r>
              <a:rPr lang="ja-JP" altLang="en-US" dirty="0" smtClean="0"/>
              <a:t>それは完成後</a:t>
            </a:r>
            <a:r>
              <a:rPr lang="en-US" altLang="ja-JP" dirty="0" smtClean="0"/>
              <a:t>7</a:t>
            </a:r>
            <a:r>
              <a:rPr lang="ja-JP" altLang="en-US" dirty="0" smtClean="0"/>
              <a:t>年ですでに施設の一部が崩壊し始めていることだ。</a:t>
            </a:r>
            <a:br>
              <a:rPr lang="ja-JP" altLang="en-US" dirty="0" smtClean="0"/>
            </a:b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prstDash val="solid"/>
          </a:ln>
        </p:spPr>
        <p:txBody>
          <a:bodyPr/>
          <a:lstStyle/>
          <a:p>
            <a:r>
              <a:rPr kumimoji="1" lang="ja-JP" altLang="en-US" dirty="0" smtClean="0"/>
              <a:t>フロリダの例</a:t>
            </a:r>
            <a:endParaRPr kumimoji="1" lang="ja-JP" altLang="en-US" dirty="0"/>
          </a:p>
        </p:txBody>
      </p:sp>
      <p:pic>
        <p:nvPicPr>
          <p:cNvPr id="4" name="図 3" descr="2_e51"/>
          <p:cNvPicPr/>
          <p:nvPr/>
        </p:nvPicPr>
        <p:blipFill>
          <a:blip r:embed="rId3" cstate="print"/>
          <a:srcRect/>
          <a:stretch>
            <a:fillRect/>
          </a:stretch>
        </p:blipFill>
        <p:spPr bwMode="auto">
          <a:xfrm>
            <a:off x="4355976" y="3789040"/>
            <a:ext cx="4679392" cy="3045938"/>
          </a:xfrm>
          <a:prstGeom prst="rect">
            <a:avLst/>
          </a:prstGeom>
          <a:noFill/>
          <a:ln w="9525">
            <a:noFill/>
            <a:miter lim="800000"/>
            <a:headEnd/>
            <a:tailEnd/>
          </a:ln>
        </p:spPr>
      </p:pic>
      <p:pic>
        <p:nvPicPr>
          <p:cNvPr id="5" name="図 4" descr="3_e46"/>
          <p:cNvPicPr/>
          <p:nvPr/>
        </p:nvPicPr>
        <p:blipFill>
          <a:blip r:embed="rId4" cstate="print"/>
          <a:srcRect/>
          <a:stretch>
            <a:fillRect/>
          </a:stretch>
        </p:blipFill>
        <p:spPr bwMode="auto">
          <a:xfrm>
            <a:off x="251520" y="1484784"/>
            <a:ext cx="5367371" cy="367240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6_e33"/>
          <p:cNvPicPr>
            <a:picLocks noChangeAspect="1" noChangeArrowheads="1"/>
          </p:cNvPicPr>
          <p:nvPr/>
        </p:nvPicPr>
        <p:blipFill>
          <a:blip r:embed="rId3" cstate="print"/>
          <a:srcRect/>
          <a:stretch>
            <a:fillRect/>
          </a:stretch>
        </p:blipFill>
        <p:spPr bwMode="auto">
          <a:xfrm>
            <a:off x="539552" y="404664"/>
            <a:ext cx="5524500" cy="3609976"/>
          </a:xfrm>
          <a:prstGeom prst="rect">
            <a:avLst/>
          </a:prstGeom>
          <a:noFill/>
        </p:spPr>
      </p:pic>
      <p:pic>
        <p:nvPicPr>
          <p:cNvPr id="6" name="図 5" descr="8_e26"/>
          <p:cNvPicPr/>
          <p:nvPr/>
        </p:nvPicPr>
        <p:blipFill>
          <a:blip r:embed="rId4" cstate="print"/>
          <a:srcRect/>
          <a:stretch>
            <a:fillRect/>
          </a:stretch>
        </p:blipFill>
        <p:spPr bwMode="auto">
          <a:xfrm>
            <a:off x="4283968" y="3396578"/>
            <a:ext cx="4716016" cy="334479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lang="ja-JP" altLang="en-US" dirty="0" smtClean="0"/>
              <a:t>パリ副市長「五輪の前後はロンドンに人が集まったかもしれないが、世界一という触れ込みは事実に反す」と主張</a:t>
            </a:r>
          </a:p>
          <a:p>
            <a:r>
              <a:rPr lang="ja-JP" altLang="en-US" dirty="0" smtClean="0"/>
              <a:t>２０１２年のデータによると、近郊を含めた</a:t>
            </a:r>
            <a:r>
              <a:rPr lang="ja-JP" altLang="en-US" dirty="0" smtClean="0">
                <a:solidFill>
                  <a:srgbClr val="FF0000"/>
                </a:solidFill>
              </a:rPr>
              <a:t>パリ大都市圏</a:t>
            </a:r>
            <a:r>
              <a:rPr lang="ja-JP" altLang="en-US" dirty="0" smtClean="0"/>
              <a:t>では国内外からの観光客が合計</a:t>
            </a:r>
            <a:r>
              <a:rPr lang="ja-JP" altLang="en-US" dirty="0" smtClean="0">
                <a:solidFill>
                  <a:srgbClr val="FF0000"/>
                </a:solidFill>
              </a:rPr>
              <a:t>２９００万人</a:t>
            </a:r>
            <a:r>
              <a:rPr lang="ja-JP" altLang="en-US" dirty="0" smtClean="0"/>
              <a:t>に達した。これに対し、</a:t>
            </a:r>
            <a:r>
              <a:rPr lang="ja-JP" altLang="en-US" dirty="0" smtClean="0">
                <a:solidFill>
                  <a:srgbClr val="FF0000"/>
                </a:solidFill>
              </a:rPr>
              <a:t>１０倍の面積</a:t>
            </a:r>
            <a:r>
              <a:rPr lang="ja-JP" altLang="en-US" dirty="0" smtClean="0"/>
              <a:t>がある</a:t>
            </a:r>
            <a:r>
              <a:rPr lang="ja-JP" altLang="en-US" dirty="0" smtClean="0">
                <a:solidFill>
                  <a:srgbClr val="FF0000"/>
                </a:solidFill>
              </a:rPr>
              <a:t>ロンドン大都市圏</a:t>
            </a:r>
            <a:r>
              <a:rPr lang="ja-JP" altLang="en-US" dirty="0" smtClean="0"/>
              <a:t>の観光客は</a:t>
            </a:r>
            <a:r>
              <a:rPr lang="ja-JP" altLang="en-US" dirty="0" smtClean="0">
                <a:solidFill>
                  <a:srgbClr val="FF0000"/>
                </a:solidFill>
              </a:rPr>
              <a:t>２７６０万人</a:t>
            </a:r>
            <a:r>
              <a:rPr lang="ja-JP" altLang="en-US" dirty="0" smtClean="0"/>
              <a:t>にとどまったという。</a:t>
            </a:r>
          </a:p>
          <a:p>
            <a:endParaRPr kumimoji="1" lang="ja-JP" altLang="en-US" dirty="0"/>
          </a:p>
        </p:txBody>
      </p:sp>
      <p:sp>
        <p:nvSpPr>
          <p:cNvPr id="4" name="タイトル 1"/>
          <p:cNvSpPr>
            <a:spLocks noGrp="1"/>
          </p:cNvSpPr>
          <p:nvPr>
            <p:ph type="title"/>
          </p:nvPr>
        </p:nvSpPr>
        <p:spPr>
          <a:xfrm>
            <a:off x="457200" y="274638"/>
            <a:ext cx="8229600" cy="1143000"/>
          </a:xfrm>
          <a:solidFill>
            <a:srgbClr val="FFFF00"/>
          </a:solidFill>
          <a:ln w="28575">
            <a:solidFill>
              <a:schemeClr val="tx1"/>
            </a:solidFill>
          </a:ln>
        </p:spPr>
        <p:txBody>
          <a:bodyPr/>
          <a:lstStyle/>
          <a:p>
            <a:r>
              <a:rPr lang="ja-JP" altLang="en-US" dirty="0" smtClean="0"/>
              <a:t>パリの反論</a:t>
            </a:r>
            <a:endParaRPr kumimoji="1" lang="ja-JP" altLang="en-US" dirty="0"/>
          </a:p>
        </p:txBody>
      </p:sp>
    </p:spTree>
    <p:extLst>
      <p:ext uri="{BB962C8B-B14F-4D97-AF65-F5344CB8AC3E}">
        <p14:creationId xmlns:p14="http://schemas.microsoft.com/office/powerpoint/2010/main" val="1157365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9050">
            <a:solidFill>
              <a:schemeClr val="tx1"/>
            </a:solidFill>
          </a:ln>
        </p:spPr>
        <p:txBody>
          <a:bodyPr/>
          <a:lstStyle/>
          <a:p>
            <a:r>
              <a:rPr kumimoji="1" lang="ja-JP" altLang="en-US" dirty="0" smtClean="0"/>
              <a:t>南アフリカ　スラム観光</a:t>
            </a:r>
            <a:endParaRPr kumimoji="1" lang="ja-JP" altLang="en-US" dirty="0"/>
          </a:p>
        </p:txBody>
      </p:sp>
      <p:pic>
        <p:nvPicPr>
          <p:cNvPr id="54274" name="Picture 2" descr="shanty1"/>
          <p:cNvPicPr>
            <a:picLocks noChangeAspect="1" noChangeArrowheads="1"/>
          </p:cNvPicPr>
          <p:nvPr/>
        </p:nvPicPr>
        <p:blipFill>
          <a:blip r:embed="rId3" cstate="print"/>
          <a:srcRect/>
          <a:stretch>
            <a:fillRect/>
          </a:stretch>
        </p:blipFill>
        <p:spPr bwMode="auto">
          <a:xfrm>
            <a:off x="271636" y="1897359"/>
            <a:ext cx="5524500" cy="2971801"/>
          </a:xfrm>
          <a:prstGeom prst="rect">
            <a:avLst/>
          </a:prstGeom>
          <a:noFill/>
        </p:spPr>
      </p:pic>
      <p:pic>
        <p:nvPicPr>
          <p:cNvPr id="54276" name="Picture 4" descr="shanty2"/>
          <p:cNvPicPr>
            <a:picLocks noChangeAspect="1" noChangeArrowheads="1"/>
          </p:cNvPicPr>
          <p:nvPr/>
        </p:nvPicPr>
        <p:blipFill>
          <a:blip r:embed="rId4" cstate="print"/>
          <a:srcRect/>
          <a:stretch>
            <a:fillRect/>
          </a:stretch>
        </p:blipFill>
        <p:spPr bwMode="auto">
          <a:xfrm>
            <a:off x="3584004" y="3707084"/>
            <a:ext cx="5524500" cy="296227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2700">
            <a:solidFill>
              <a:schemeClr val="accent1"/>
            </a:solidFill>
          </a:ln>
        </p:spPr>
        <p:txBody>
          <a:bodyPr/>
          <a:lstStyle/>
          <a:p>
            <a:r>
              <a:rPr kumimoji="1" lang="ja-JP" altLang="en-US" dirty="0" smtClean="0"/>
              <a:t>アルゼンチン　カミニート</a:t>
            </a:r>
            <a:endParaRPr kumimoji="1" lang="ja-JP" altLang="en-US" dirty="0"/>
          </a:p>
        </p:txBody>
      </p:sp>
      <p:pic>
        <p:nvPicPr>
          <p:cNvPr id="73730" name="Picture 2" descr="C:\Users\teramae\Desktop\860OKMZO\IMG_0420.JPG"/>
          <p:cNvPicPr>
            <a:picLocks noChangeAspect="1" noChangeArrowheads="1"/>
          </p:cNvPicPr>
          <p:nvPr/>
        </p:nvPicPr>
        <p:blipFill>
          <a:blip r:embed="rId3" cstate="print"/>
          <a:srcRect/>
          <a:stretch>
            <a:fillRect/>
          </a:stretch>
        </p:blipFill>
        <p:spPr bwMode="auto">
          <a:xfrm>
            <a:off x="0" y="2757113"/>
            <a:ext cx="9144000" cy="283212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日本では？</a:t>
            </a:r>
            <a:endParaRPr kumimoji="1" lang="ja-JP" altLang="en-US" dirty="0"/>
          </a:p>
        </p:txBody>
      </p:sp>
      <p:pic>
        <p:nvPicPr>
          <p:cNvPr id="8" name="Picture 8" descr="http://chaos99.sakura.ne.jp/wp-content/uploads/2013/03/IMG7_64098.jpg"/>
          <p:cNvPicPr>
            <a:picLocks noChangeAspect="1" noChangeArrowheads="1"/>
          </p:cNvPicPr>
          <p:nvPr/>
        </p:nvPicPr>
        <p:blipFill>
          <a:blip r:embed="rId3" cstate="print"/>
          <a:srcRect/>
          <a:stretch>
            <a:fillRect/>
          </a:stretch>
        </p:blipFill>
        <p:spPr bwMode="auto">
          <a:xfrm>
            <a:off x="63500" y="2859360"/>
            <a:ext cx="5715000" cy="3810000"/>
          </a:xfrm>
          <a:prstGeom prst="rect">
            <a:avLst/>
          </a:prstGeom>
          <a:noFill/>
        </p:spPr>
      </p:pic>
      <p:pic>
        <p:nvPicPr>
          <p:cNvPr id="9" name="Picture 6" descr="20091026225155"/>
          <p:cNvPicPr>
            <a:picLocks noChangeAspect="1" noChangeArrowheads="1"/>
          </p:cNvPicPr>
          <p:nvPr/>
        </p:nvPicPr>
        <p:blipFill>
          <a:blip r:embed="rId4" cstate="print"/>
          <a:srcRect/>
          <a:stretch>
            <a:fillRect/>
          </a:stretch>
        </p:blipFill>
        <p:spPr bwMode="auto">
          <a:xfrm>
            <a:off x="4534222" y="2093192"/>
            <a:ext cx="4286250" cy="284797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Users\teramae\Desktop\823WGTMA\IMG_1001.JPG"/>
          <p:cNvPicPr/>
          <p:nvPr/>
        </p:nvPicPr>
        <p:blipFill>
          <a:blip r:embed="rId3" cstate="print"/>
          <a:srcRect/>
          <a:stretch>
            <a:fillRect/>
          </a:stretch>
        </p:blipFill>
        <p:spPr bwMode="auto">
          <a:xfrm>
            <a:off x="1475656" y="1196752"/>
            <a:ext cx="6192688" cy="5445224"/>
          </a:xfrm>
          <a:prstGeom prst="rect">
            <a:avLst/>
          </a:prstGeom>
          <a:noFill/>
        </p:spPr>
      </p:pic>
      <p:sp>
        <p:nvSpPr>
          <p:cNvPr id="6" name="タイトル 1"/>
          <p:cNvSpPr>
            <a:spLocks noGrp="1"/>
          </p:cNvSpPr>
          <p:nvPr>
            <p:ph type="title"/>
          </p:nvPr>
        </p:nvSpPr>
        <p:spPr>
          <a:xfrm>
            <a:off x="457200" y="274638"/>
            <a:ext cx="8229600" cy="1143000"/>
          </a:xfrm>
          <a:solidFill>
            <a:srgbClr val="FFFF00"/>
          </a:solidFill>
        </p:spPr>
        <p:txBody>
          <a:bodyPr>
            <a:normAutofit/>
          </a:bodyPr>
          <a:lstStyle/>
          <a:p>
            <a:r>
              <a:rPr lang="ja-JP" altLang="en-US" b="1" dirty="0" smtClean="0"/>
              <a:t>ここはどこか？　</a:t>
            </a:r>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ブルジュ・ハリファ</a:t>
            </a:r>
            <a:endParaRPr kumimoji="1" lang="ja-JP" altLang="en-US" dirty="0"/>
          </a:p>
        </p:txBody>
      </p:sp>
      <p:pic>
        <p:nvPicPr>
          <p:cNvPr id="1026" name="Picture 2" descr="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132856"/>
            <a:ext cx="6477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072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4377" t="18705" r="24348" b="14471"/>
          <a:stretch>
            <a:fillRect/>
          </a:stretch>
        </p:blipFill>
        <p:spPr bwMode="auto">
          <a:xfrm>
            <a:off x="971600" y="260648"/>
            <a:ext cx="7416824" cy="6336704"/>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008"/>
            <a:ext cx="8229600" cy="2132856"/>
          </a:xfrm>
          <a:noFill/>
          <a:ln>
            <a:solidFill>
              <a:schemeClr val="accent1"/>
            </a:solidFill>
            <a:prstDash val="solid"/>
          </a:ln>
        </p:spPr>
        <p:txBody>
          <a:bodyPr>
            <a:normAutofit/>
          </a:bodyPr>
          <a:lstStyle/>
          <a:p>
            <a:r>
              <a:rPr lang="ja-JP" altLang="en-US" b="1" dirty="0" smtClean="0"/>
              <a:t>アブダビ沖の「芸術と文化の島」構想　２０２０年完成へ</a:t>
            </a:r>
            <a:r>
              <a:rPr lang="en-US" altLang="ja-JP" b="1" dirty="0" smtClean="0"/>
              <a:t> </a:t>
            </a:r>
            <a:r>
              <a:rPr lang="en-US" altLang="ja-JP" dirty="0" smtClean="0"/>
              <a:t/>
            </a:r>
            <a:br>
              <a:rPr lang="en-US" altLang="ja-JP" dirty="0" smtClean="0"/>
            </a:br>
            <a:r>
              <a:rPr lang="en-US" altLang="ja-JP" sz="3100" b="1" dirty="0" smtClean="0">
                <a:hlinkClick r:id="rId3"/>
              </a:rPr>
              <a:t>http://www.cnn.co.jp/video/12307.html</a:t>
            </a:r>
            <a:endParaRPr kumimoji="1" lang="ja-JP" altLang="en-US" sz="3100" dirty="0"/>
          </a:p>
        </p:txBody>
      </p:sp>
      <p:sp>
        <p:nvSpPr>
          <p:cNvPr id="3" name="コンテンツ プレースホルダ 2"/>
          <p:cNvSpPr>
            <a:spLocks noGrp="1"/>
          </p:cNvSpPr>
          <p:nvPr>
            <p:ph idx="1"/>
          </p:nvPr>
        </p:nvSpPr>
        <p:spPr>
          <a:xfrm>
            <a:off x="0" y="2287413"/>
            <a:ext cx="8964488" cy="4381947"/>
          </a:xfrm>
        </p:spPr>
        <p:txBody>
          <a:bodyPr>
            <a:noAutofit/>
          </a:bodyPr>
          <a:lstStyle/>
          <a:p>
            <a:r>
              <a:rPr lang="ja-JP" altLang="en-US" sz="2800" dirty="0" smtClean="0"/>
              <a:t> アラブ首長国連邦アブダビ沖のサディヤット島で、芸術と文化をテーマにした大規模な開発、推定総工費２７０億ドルプロジェクトの規模は、世界でも最大級。</a:t>
            </a:r>
          </a:p>
          <a:p>
            <a:r>
              <a:rPr lang="ja-JP" altLang="en-US" sz="2800" dirty="0" smtClean="0"/>
              <a:t>美術館「ルーブル・アブダビ」美術館「グッゲンハイム・アブダビ」と「ザイード国立博物館」建設、コテージタイプの住宅は１２５万ドルから、寝室７室の邸宅は７５０万ドル。</a:t>
            </a:r>
          </a:p>
          <a:p>
            <a:r>
              <a:rPr lang="ja-JP" altLang="en-US" sz="2800" dirty="0" smtClean="0"/>
              <a:t>教育機関も誘致。英国の名門クランレー寄宿学校や米ニューヨーク大学のキャンパスが開設される予定</a:t>
            </a:r>
          </a:p>
          <a:p>
            <a:r>
              <a:rPr lang="ja-JP" altLang="en-US" sz="2800" dirty="0" smtClean="0"/>
              <a:t>工事現場作業員の待遇が人権擁護団体から搾取と非難</a:t>
            </a:r>
            <a:endParaRPr kumimoji="1" lang="ja-JP" alt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www.cnn.co.jp/storage/2014/01/30/5a7d86ff0551d4241ee36e8ee46b874b/-spc-one-square-meter-saadiyat-island-abu-dhabi.jpg"/>
          <p:cNvPicPr/>
          <p:nvPr/>
        </p:nvPicPr>
        <p:blipFill>
          <a:blip r:embed="rId3" cstate="print"/>
          <a:srcRect/>
          <a:stretch>
            <a:fillRect/>
          </a:stretch>
        </p:blipFill>
        <p:spPr bwMode="auto">
          <a:xfrm>
            <a:off x="179512" y="404664"/>
            <a:ext cx="8640959" cy="568863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2592288"/>
          </a:xfrm>
          <a:ln w="12700">
            <a:solidFill>
              <a:schemeClr val="tx1"/>
            </a:solidFill>
          </a:ln>
        </p:spPr>
        <p:txBody>
          <a:bodyPr>
            <a:noAutofit/>
          </a:bodyPr>
          <a:lstStyle/>
          <a:p>
            <a:r>
              <a:rPr kumimoji="1" lang="ja-JP" altLang="en-US" sz="6000" dirty="0" smtClean="0"/>
              <a:t>都市の魅力</a:t>
            </a:r>
            <a:r>
              <a:rPr kumimoji="1" lang="en-US" altLang="ja-JP" sz="6000" dirty="0" smtClean="0"/>
              <a:t/>
            </a:r>
            <a:br>
              <a:rPr kumimoji="1" lang="en-US" altLang="ja-JP" sz="6000" dirty="0" smtClean="0"/>
            </a:br>
            <a:r>
              <a:rPr lang="ja-JP" altLang="en-US" sz="6000" dirty="0" smtClean="0"/>
              <a:t>訪問者数で競う時代</a:t>
            </a:r>
            <a:endParaRPr kumimoji="1" lang="ja-JP" altLang="en-US" sz="6000" dirty="0"/>
          </a:p>
        </p:txBody>
      </p:sp>
      <p:sp>
        <p:nvSpPr>
          <p:cNvPr id="5" name="タイトル 1"/>
          <p:cNvSpPr txBox="1">
            <a:spLocks/>
          </p:cNvSpPr>
          <p:nvPr/>
        </p:nvSpPr>
        <p:spPr>
          <a:xfrm>
            <a:off x="539552" y="3438128"/>
            <a:ext cx="8047112" cy="251115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rgbClr val="FF0000"/>
                </a:solidFill>
                <a:effectLst/>
                <a:uLnTx/>
                <a:uFillTx/>
                <a:latin typeface="+mj-lt"/>
                <a:ea typeface="+mj-ea"/>
                <a:cs typeface="+mj-cs"/>
              </a:rPr>
              <a:t>外国</a:t>
            </a:r>
            <a:r>
              <a:rPr kumimoji="1" lang="ja-JP" altLang="en-US" sz="5400" b="1" i="0" u="none" strike="noStrike" kern="1200" cap="none" spc="0" normalizeH="0" baseline="0" noProof="0" dirty="0" smtClean="0">
                <a:ln>
                  <a:noFill/>
                </a:ln>
                <a:solidFill>
                  <a:schemeClr val="tx1"/>
                </a:solidFill>
                <a:effectLst/>
                <a:uLnTx/>
                <a:uFillTx/>
                <a:latin typeface="+mj-lt"/>
                <a:ea typeface="+mj-ea"/>
                <a:cs typeface="+mj-cs"/>
              </a:rPr>
              <a:t>からの旅行者数</a:t>
            </a:r>
            <a:endParaRPr kumimoji="1" lang="en-US" altLang="ja-JP" sz="5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mj-lt"/>
                <a:ea typeface="+mj-ea"/>
                <a:cs typeface="+mj-cs"/>
              </a:rPr>
              <a:t>都市別トップは？</a:t>
            </a:r>
            <a:endParaRPr kumimoji="1" lang="ja-JP" altLang="en-US" sz="5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10206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世界の都市ランキング2015、東京は総合4位、観光客視点トップはロンドン・東京6位　―森記念財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4" y="188640"/>
            <a:ext cx="8788371"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7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424936" cy="1335742"/>
          </a:xfrm>
          <a:ln>
            <a:solidFill>
              <a:schemeClr val="tx1">
                <a:lumMod val="95000"/>
                <a:lumOff val="5000"/>
              </a:schemeClr>
            </a:solidFill>
          </a:ln>
        </p:spPr>
        <p:txBody>
          <a:bodyPr>
            <a:normAutofit fontScale="90000"/>
          </a:bodyPr>
          <a:lstStyle/>
          <a:p>
            <a:pPr algn="ctr"/>
            <a:r>
              <a:rPr kumimoji="1" lang="ja-JP" altLang="en-US" dirty="0" smtClean="0">
                <a:solidFill>
                  <a:srgbClr val="FF0000"/>
                </a:solidFill>
              </a:rPr>
              <a:t>国威</a:t>
            </a:r>
            <a:r>
              <a:rPr kumimoji="1" lang="ja-JP" altLang="en-US" dirty="0" smtClean="0"/>
              <a:t>（施設）発揚から都市の魅力競争</a:t>
            </a:r>
            <a:endParaRPr kumimoji="1" lang="ja-JP" altLang="en-US" dirty="0"/>
          </a:p>
        </p:txBody>
      </p:sp>
      <p:sp>
        <p:nvSpPr>
          <p:cNvPr id="3" name="コンテンツ プレースホルダー 2"/>
          <p:cNvSpPr>
            <a:spLocks noGrp="1"/>
          </p:cNvSpPr>
          <p:nvPr>
            <p:ph idx="1"/>
          </p:nvPr>
        </p:nvSpPr>
        <p:spPr>
          <a:xfrm>
            <a:off x="190500" y="1779270"/>
            <a:ext cx="8831580" cy="5078730"/>
          </a:xfrm>
        </p:spPr>
        <p:txBody>
          <a:bodyPr>
            <a:noAutofit/>
          </a:bodyPr>
          <a:lstStyle/>
          <a:p>
            <a:r>
              <a:rPr lang="en-US" altLang="ja-JP" sz="3000" dirty="0"/>
              <a:t>1936</a:t>
            </a:r>
            <a:r>
              <a:rPr lang="ja-JP" altLang="en-US" sz="3000" dirty="0"/>
              <a:t>年　ベルリンオリンピック　　世界規模での参加</a:t>
            </a:r>
            <a:endParaRPr lang="en-US" altLang="ja-JP" sz="3000" dirty="0"/>
          </a:p>
          <a:p>
            <a:r>
              <a:rPr lang="en-US" altLang="ja-JP" sz="3000" dirty="0"/>
              <a:t>1940</a:t>
            </a:r>
            <a:r>
              <a:rPr lang="ja-JP" altLang="en-US" sz="3000" dirty="0"/>
              <a:t>年　幻の東京オリンピック　（３７年経済ピーク時</a:t>
            </a:r>
            <a:r>
              <a:rPr lang="ja-JP" altLang="en-US" sz="3000" dirty="0" smtClean="0"/>
              <a:t>）帝国</a:t>
            </a:r>
            <a:r>
              <a:rPr lang="ja-JP" altLang="en-US" sz="3000" dirty="0"/>
              <a:t>日本（含む満州）の力を見せる　</a:t>
            </a:r>
            <a:endParaRPr lang="en-US" altLang="ja-JP" sz="3000" dirty="0"/>
          </a:p>
          <a:p>
            <a:r>
              <a:rPr lang="en-US" altLang="ja-JP" sz="3000" dirty="0"/>
              <a:t>1964</a:t>
            </a:r>
            <a:r>
              <a:rPr lang="ja-JP" altLang="en-US" sz="3000" dirty="0"/>
              <a:t>年　東京オリンピック　　　　国威（施設）発揚</a:t>
            </a:r>
            <a:endParaRPr lang="en-US" altLang="ja-JP" sz="3000" dirty="0"/>
          </a:p>
          <a:p>
            <a:r>
              <a:rPr lang="en-US" altLang="ja-JP" sz="3000" dirty="0"/>
              <a:t>1988</a:t>
            </a:r>
            <a:r>
              <a:rPr lang="ja-JP" altLang="en-US" sz="3000" dirty="0"/>
              <a:t>年　ソウルオリンピック　　　国威（施設）発揚</a:t>
            </a:r>
            <a:endParaRPr lang="en-US" altLang="ja-JP" sz="3000" dirty="0"/>
          </a:p>
          <a:p>
            <a:r>
              <a:rPr lang="en-US" altLang="ja-JP" sz="3000" dirty="0"/>
              <a:t>2008</a:t>
            </a:r>
            <a:r>
              <a:rPr lang="ja-JP" altLang="en-US" sz="3000" dirty="0"/>
              <a:t>年　北京オリンピック　　　　国威（施設）発揚</a:t>
            </a:r>
            <a:endParaRPr lang="en-US" altLang="ja-JP" sz="3000" dirty="0"/>
          </a:p>
          <a:p>
            <a:r>
              <a:rPr lang="en-US" altLang="ja-JP" sz="3000" dirty="0"/>
              <a:t>2012</a:t>
            </a:r>
            <a:r>
              <a:rPr lang="ja-JP" altLang="en-US" sz="3000" dirty="0"/>
              <a:t>年　ロンドンオリンピック　　都市の魅力</a:t>
            </a:r>
            <a:endParaRPr lang="en-US" altLang="ja-JP" sz="3000" dirty="0"/>
          </a:p>
          <a:p>
            <a:pPr marL="0" indent="0">
              <a:buNone/>
            </a:pPr>
            <a:r>
              <a:rPr lang="ja-JP" altLang="en-US" sz="3000" dirty="0"/>
              <a:t>　</a:t>
            </a:r>
            <a:r>
              <a:rPr lang="ja-JP" altLang="en-US" sz="3000" dirty="0"/>
              <a:t>　　　　　　　　　　　　　　　　　　　　（</a:t>
            </a:r>
            <a:r>
              <a:rPr lang="ja-JP" altLang="en-US" sz="3000" dirty="0">
                <a:solidFill>
                  <a:srgbClr val="FF0000"/>
                </a:solidFill>
              </a:rPr>
              <a:t>オリンピック憲章</a:t>
            </a:r>
            <a:r>
              <a:rPr lang="ja-JP" altLang="en-US" sz="3000" dirty="0" smtClean="0"/>
              <a:t>）</a:t>
            </a:r>
            <a:endParaRPr lang="en-US" altLang="ja-JP" sz="3000" dirty="0" smtClean="0"/>
          </a:p>
          <a:p>
            <a:pPr marL="0" indent="0">
              <a:buNone/>
            </a:pPr>
            <a:r>
              <a:rPr lang="ja-JP" altLang="en-US" sz="3000" dirty="0" smtClean="0"/>
              <a:t>　</a:t>
            </a:r>
            <a:r>
              <a:rPr lang="en-US" altLang="ja-JP" sz="3000" dirty="0" smtClean="0"/>
              <a:t>2024</a:t>
            </a:r>
            <a:r>
              <a:rPr lang="ja-JP" altLang="en-US" sz="3000" dirty="0" smtClean="0"/>
              <a:t>年ローマ市長は誘致撤廃</a:t>
            </a:r>
            <a:endParaRPr lang="ja-JP" altLang="en-US" sz="3000" dirty="0"/>
          </a:p>
        </p:txBody>
      </p:sp>
    </p:spTree>
    <p:extLst>
      <p:ext uri="{BB962C8B-B14F-4D97-AF65-F5344CB8AC3E}">
        <p14:creationId xmlns:p14="http://schemas.microsoft.com/office/powerpoint/2010/main" val="2078419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2"/>
          <a:srcRect l="66322" t="18562" r="16604" b="53094"/>
          <a:stretch/>
        </p:blipFill>
        <p:spPr bwMode="auto">
          <a:xfrm>
            <a:off x="144780" y="857250"/>
            <a:ext cx="8724900" cy="49606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913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Medal standings since 1996"/>
          <p:cNvSpPr>
            <a:spLocks noChangeAspect="1" noChangeArrowheads="1"/>
          </p:cNvSpPr>
          <p:nvPr/>
        </p:nvSpPr>
        <p:spPr bwMode="auto">
          <a:xfrm>
            <a:off x="116681" y="748903"/>
            <a:ext cx="3449479" cy="34494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a:p>
        </p:txBody>
      </p:sp>
      <p:pic>
        <p:nvPicPr>
          <p:cNvPr id="7" name="図 6"/>
          <p:cNvPicPr>
            <a:picLocks noChangeAspect="1"/>
          </p:cNvPicPr>
          <p:nvPr/>
        </p:nvPicPr>
        <p:blipFill rotWithShape="1">
          <a:blip r:embed="rId2"/>
          <a:srcRect l="22689" t="39499" r="43301" b="26346"/>
          <a:stretch/>
        </p:blipFill>
        <p:spPr>
          <a:xfrm>
            <a:off x="116681" y="956311"/>
            <a:ext cx="8632718" cy="4876799"/>
          </a:xfrm>
          <a:prstGeom prst="rect">
            <a:avLst/>
          </a:prstGeom>
        </p:spPr>
      </p:pic>
    </p:spTree>
    <p:extLst>
      <p:ext uri="{BB962C8B-B14F-4D97-AF65-F5344CB8AC3E}">
        <p14:creationId xmlns:p14="http://schemas.microsoft.com/office/powerpoint/2010/main" val="1317330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3404</TotalTime>
  <Words>709</Words>
  <Application>Microsoft Office PowerPoint</Application>
  <PresentationFormat>画面に合わせる (4:3)</PresentationFormat>
  <Paragraphs>187</Paragraphs>
  <Slides>47</Slides>
  <Notes>38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47</vt:i4>
      </vt:variant>
    </vt:vector>
  </HeadingPairs>
  <TitlesOfParts>
    <vt:vector size="55" baseType="lpstr">
      <vt:lpstr>ＭＳ Ｐゴシック</vt:lpstr>
      <vt:lpstr>ＭＳ 明朝</vt:lpstr>
      <vt:lpstr>Arial</vt:lpstr>
      <vt:lpstr>Calibri</vt:lpstr>
      <vt:lpstr>Century</vt:lpstr>
      <vt:lpstr>Times New Roman</vt:lpstr>
      <vt:lpstr>Verdana</vt:lpstr>
      <vt:lpstr>Office テーマ</vt:lpstr>
      <vt:lpstr>観光（振興・政策）論</vt:lpstr>
      <vt:lpstr>第一回  世界の都市間競争 教科書138頁　都市観光</vt:lpstr>
      <vt:lpstr>ＣＮＮニュース  観光客数 ロンドン市長の世界一宣言 パリ副市長が反論  都市の魅力を訪問客数で競う時代  　　　　　　　　　　⇒テロで変化？　</vt:lpstr>
      <vt:lpstr>パリの反論</vt:lpstr>
      <vt:lpstr>都市の魅力 訪問者数で競う時代</vt:lpstr>
      <vt:lpstr>PowerPoint プレゼンテーション</vt:lpstr>
      <vt:lpstr>国威（施設）発揚から都市の魅力競争</vt:lpstr>
      <vt:lpstr>PowerPoint プレゼンテーション</vt:lpstr>
      <vt:lpstr>PowerPoint プレゼンテーション</vt:lpstr>
      <vt:lpstr>PowerPoint プレゼンテーション</vt:lpstr>
      <vt:lpstr>「国際」旅行客</vt:lpstr>
      <vt:lpstr>訪独旅行者数、消費額 2014</vt:lpstr>
      <vt:lpstr>創立ニ十周年を迎えた 中国企業、六千五百人でフランス旅行！ ギネス認定も</vt:lpstr>
      <vt:lpstr>PowerPoint プレゼンテーション</vt:lpstr>
      <vt:lpstr>プライベートジェット空港使用料 ロンドンからニースまでは8895ドル</vt:lpstr>
      <vt:lpstr>PowerPoint プレゼンテーション</vt:lpstr>
      <vt:lpstr>ＥＵ（医師免許共通）、シェンゲン条約（人流）</vt:lpstr>
      <vt:lpstr>中国の扱い方　一位香港</vt:lpstr>
      <vt:lpstr>2023年に1億人と予想 香港訪問の旅客数</vt:lpstr>
      <vt:lpstr>PowerPoint プレゼンテーション</vt:lpstr>
      <vt:lpstr>PowerPoint プレゼンテーション</vt:lpstr>
      <vt:lpstr>PowerPoint プレゼンテーション</vt:lpstr>
      <vt:lpstr>英領インド時代の逸話</vt:lpstr>
      <vt:lpstr>台湾に行き、中国人観光客の激減ぶりに驚いた＝中台関係、新政権発足待たずに波高し？</vt:lpstr>
      <vt:lpstr>PowerPoint プレゼンテーション</vt:lpstr>
      <vt:lpstr>三枚の写真からの印象は ？</vt:lpstr>
      <vt:lpstr>PowerPoint プレゼンテーション</vt:lpstr>
      <vt:lpstr>PowerPoint プレゼンテーション</vt:lpstr>
      <vt:lpstr>PowerPoint プレゼンテーション</vt:lpstr>
      <vt:lpstr>都心の航空写真（1997年）　</vt:lpstr>
      <vt:lpstr>六本木ヒルズ</vt:lpstr>
      <vt:lpstr>東京の課題</vt:lpstr>
      <vt:lpstr>国立競技場問題</vt:lpstr>
      <vt:lpstr>PowerPoint プレゼンテーション</vt:lpstr>
      <vt:lpstr>PowerPoint プレゼンテーション</vt:lpstr>
      <vt:lpstr>PowerPoint プレゼンテーション</vt:lpstr>
      <vt:lpstr>スペイン最大級の建築的失敗 どんどん悪化中  http://ameblo.jp/mori-arch-econo/entry-11752854169.html</vt:lpstr>
      <vt:lpstr>フロリダの例</vt:lpstr>
      <vt:lpstr>PowerPoint プレゼンテーション</vt:lpstr>
      <vt:lpstr>南アフリカ　スラム観光</vt:lpstr>
      <vt:lpstr>アルゼンチン　カミニート</vt:lpstr>
      <vt:lpstr>日本では？</vt:lpstr>
      <vt:lpstr>ここはどこか？　</vt:lpstr>
      <vt:lpstr>ブルジュ・ハリファ</vt:lpstr>
      <vt:lpstr>PowerPoint プレゼンテーション</vt:lpstr>
      <vt:lpstr>アブダビ沖の「芸術と文化の島」構想　２０２０年完成へ  http://www.cnn.co.jp/video/12307.html</vt:lpstr>
      <vt:lpstr>PowerPoint プレゼンテーション</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owner</dc:creator>
  <cp:lastModifiedBy>寺前秀一</cp:lastModifiedBy>
  <cp:revision>25</cp:revision>
  <dcterms:created xsi:type="dcterms:W3CDTF">2015-07-29T02:29:39Z</dcterms:created>
  <dcterms:modified xsi:type="dcterms:W3CDTF">2016-09-25T21:49:43Z</dcterms:modified>
</cp:coreProperties>
</file>